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1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40"/>
  </p:notesMasterIdLst>
  <p:sldIdLst>
    <p:sldId id="263" r:id="rId5"/>
    <p:sldId id="353" r:id="rId6"/>
    <p:sldId id="265" r:id="rId7"/>
    <p:sldId id="264" r:id="rId8"/>
    <p:sldId id="322" r:id="rId9"/>
    <p:sldId id="282" r:id="rId10"/>
    <p:sldId id="303" r:id="rId11"/>
    <p:sldId id="270" r:id="rId12"/>
    <p:sldId id="267" r:id="rId13"/>
    <p:sldId id="298" r:id="rId14"/>
    <p:sldId id="308" r:id="rId15"/>
    <p:sldId id="295" r:id="rId16"/>
    <p:sldId id="328" r:id="rId17"/>
    <p:sldId id="339" r:id="rId18"/>
    <p:sldId id="326" r:id="rId19"/>
    <p:sldId id="359" r:id="rId20"/>
    <p:sldId id="356" r:id="rId21"/>
    <p:sldId id="285" r:id="rId22"/>
    <p:sldId id="314" r:id="rId23"/>
    <p:sldId id="287" r:id="rId24"/>
    <p:sldId id="336" r:id="rId25"/>
    <p:sldId id="327" r:id="rId26"/>
    <p:sldId id="288" r:id="rId27"/>
    <p:sldId id="318" r:id="rId28"/>
    <p:sldId id="319" r:id="rId29"/>
    <p:sldId id="320" r:id="rId30"/>
    <p:sldId id="321" r:id="rId31"/>
    <p:sldId id="293" r:id="rId32"/>
    <p:sldId id="355" r:id="rId33"/>
    <p:sldId id="269" r:id="rId34"/>
    <p:sldId id="357" r:id="rId35"/>
    <p:sldId id="358" r:id="rId36"/>
    <p:sldId id="299" r:id="rId37"/>
    <p:sldId id="354" r:id="rId38"/>
    <p:sldId id="296" r:id="rId39"/>
  </p:sldIdLst>
  <p:sldSz cx="9367838" cy="6245225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16" userDrawn="1">
          <p15:clr>
            <a:srgbClr val="A4A3A4"/>
          </p15:clr>
        </p15:guide>
        <p15:guide id="2" pos="29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183"/>
    <a:srgbClr val="FFD966"/>
    <a:srgbClr val="9DC3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ittlere Formatvorlag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Helle Formatvorlage 3 - Akz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Helle Formatvorlage 3 - Akz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BDBED569-4797-4DF1-A0F4-6AAB3CD982D8}" styleName="Helle Formatvorlage 3 - Akz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FABFCF23-3B69-468F-B69F-88F6DE6A72F2}" styleName="Mittlere Formatvorlage 1 - Akz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ittlere Formatvorlage 1 - Akz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67"/>
    <p:restoredTop sz="94653"/>
  </p:normalViewPr>
  <p:slideViewPr>
    <p:cSldViewPr snapToGrid="0" snapToObjects="1">
      <p:cViewPr varScale="1">
        <p:scale>
          <a:sx n="160" d="100"/>
          <a:sy n="160" d="100"/>
        </p:scale>
        <p:origin x="1280" y="192"/>
      </p:cViewPr>
      <p:guideLst>
        <p:guide orient="horz" pos="516"/>
        <p:guide pos="295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tiff>
</file>

<file path=ppt/media/image10.tiff>
</file>

<file path=ppt/media/image11.tiff>
</file>

<file path=ppt/media/image12.png>
</file>

<file path=ppt/media/image13.jpeg>
</file>

<file path=ppt/media/image14.png>
</file>

<file path=ppt/media/image15.png>
</file>

<file path=ppt/media/image16.png>
</file>

<file path=ppt/media/image17.tiff>
</file>

<file path=ppt/media/image18.tiff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AC1243-1709-0F42-BDBA-5F8D26185BAC}" type="datetimeFigureOut">
              <a:rPr lang="de-DE" smtClean="0"/>
              <a:t>14.11.19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769E7-4C99-8F48-A336-4960888490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937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1842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45355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296713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014485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76795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76702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1360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70783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546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289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42591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3449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778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</a:t>
            </a:r>
            <a:r>
              <a:rPr lang="en-US" err="1"/>
              <a:t>www.ics.uci.edu</a:t>
            </a:r>
            <a:r>
              <a:rPr lang="en-US"/>
              <a:t>/~fielding/pubs/dissertation/</a:t>
            </a:r>
            <a:r>
              <a:rPr lang="en-US" err="1"/>
              <a:t>rest_arch_style.htm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2441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3301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769E7-4C99-8F48-A336-49608884907F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3744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02588" y="1022078"/>
            <a:ext cx="7962662" cy="2174264"/>
          </a:xfrm>
        </p:spPr>
        <p:txBody>
          <a:bodyPr anchor="b"/>
          <a:lstStyle>
            <a:lvl1pPr algn="ctr"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980" y="3280189"/>
            <a:ext cx="7025879" cy="1507817"/>
          </a:xfrm>
        </p:spPr>
        <p:txBody>
          <a:bodyPr/>
          <a:lstStyle>
            <a:lvl1pPr marL="0" indent="0" algn="ctr">
              <a:buNone/>
              <a:defRPr sz="2185"/>
            </a:lvl1pPr>
            <a:lvl2pPr marL="416326" indent="0" algn="ctr">
              <a:buNone/>
              <a:defRPr sz="1821"/>
            </a:lvl2pPr>
            <a:lvl3pPr marL="832653" indent="0" algn="ctr">
              <a:buNone/>
              <a:defRPr sz="1639"/>
            </a:lvl3pPr>
            <a:lvl4pPr marL="1248979" indent="0" algn="ctr">
              <a:buNone/>
              <a:defRPr sz="1457"/>
            </a:lvl4pPr>
            <a:lvl5pPr marL="1665305" indent="0" algn="ctr">
              <a:buNone/>
              <a:defRPr sz="1457"/>
            </a:lvl5pPr>
            <a:lvl6pPr marL="2081632" indent="0" algn="ctr">
              <a:buNone/>
              <a:defRPr sz="1457"/>
            </a:lvl6pPr>
            <a:lvl7pPr marL="2497958" indent="0" algn="ctr">
              <a:buNone/>
              <a:defRPr sz="1457"/>
            </a:lvl7pPr>
            <a:lvl8pPr marL="2914284" indent="0" algn="ctr">
              <a:buNone/>
              <a:defRPr sz="1457"/>
            </a:lvl8pPr>
            <a:lvl9pPr marL="3330611" indent="0" algn="ctr">
              <a:buNone/>
              <a:defRPr sz="1457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9CB72-B2CD-5745-8D50-0EF5CBCB3820}" type="datetime1">
              <a:rPr lang="de-DE" smtClean="0"/>
              <a:t>14.11.19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143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CBA30-5544-BE4A-B3FB-0719C426D003}" type="datetime1">
              <a:rPr lang="de-DE" smtClean="0"/>
              <a:t>14.11.19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446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03860" y="332500"/>
            <a:ext cx="2019940" cy="529254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44039" y="332500"/>
            <a:ext cx="5942722" cy="529254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267D-6B15-5D4F-9C0D-D84058FD438E}" type="datetime1">
              <a:rPr lang="de-DE" smtClean="0"/>
              <a:t>14.11.19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69784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966" y="132440"/>
            <a:ext cx="7377781" cy="1180792"/>
          </a:xfrm>
        </p:spPr>
        <p:txBody>
          <a:bodyPr/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964" y="1707028"/>
            <a:ext cx="5902064" cy="3934492"/>
          </a:xfrm>
        </p:spPr>
        <p:txBody>
          <a:bodyPr/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7708950" y="1706215"/>
            <a:ext cx="1327110" cy="3935305"/>
          </a:xfrm>
        </p:spPr>
        <p:txBody>
          <a:bodyPr/>
          <a:lstStyle>
            <a:lvl1pPr marL="0" indent="0">
              <a:lnSpc>
                <a:spcPts val="1229"/>
              </a:lnSpc>
              <a:spcAft>
                <a:spcPts val="0"/>
              </a:spcAft>
              <a:buFontTx/>
              <a:buNone/>
              <a:defRPr sz="1025">
                <a:solidFill>
                  <a:schemeClr val="tx2"/>
                </a:solidFill>
              </a:defRPr>
            </a:lvl1pPr>
            <a:lvl2pPr marL="221292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2pPr>
            <a:lvl3pPr marL="36882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3pPr>
            <a:lvl4pPr marL="552974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4pPr>
            <a:lvl5pPr marL="730250" indent="0">
              <a:lnSpc>
                <a:spcPct val="100000"/>
              </a:lnSpc>
              <a:spcAft>
                <a:spcPts val="0"/>
              </a:spcAft>
              <a:buFontTx/>
              <a:buNone/>
              <a:defRPr sz="1025"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2755322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85B527-9197-044C-B5BA-9255680CCCBC}" type="datetime1">
              <a:rPr lang="de-DE" smtClean="0"/>
              <a:t>14.11.19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5403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160" y="1556971"/>
            <a:ext cx="8079760" cy="2597840"/>
          </a:xfrm>
        </p:spPr>
        <p:txBody>
          <a:bodyPr anchor="b"/>
          <a:lstStyle>
            <a:lvl1pPr>
              <a:defRPr sz="546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9160" y="4179387"/>
            <a:ext cx="8079760" cy="1366143"/>
          </a:xfrm>
        </p:spPr>
        <p:txBody>
          <a:bodyPr/>
          <a:lstStyle>
            <a:lvl1pPr marL="0" indent="0">
              <a:buNone/>
              <a:defRPr sz="2185">
                <a:solidFill>
                  <a:schemeClr val="tx1"/>
                </a:solidFill>
              </a:defRPr>
            </a:lvl1pPr>
            <a:lvl2pPr marL="416326" indent="0">
              <a:buNone/>
              <a:defRPr sz="1821">
                <a:solidFill>
                  <a:schemeClr val="tx1">
                    <a:tint val="75000"/>
                  </a:schemeClr>
                </a:solidFill>
              </a:defRPr>
            </a:lvl2pPr>
            <a:lvl3pPr marL="832653" indent="0">
              <a:buNone/>
              <a:defRPr sz="1639">
                <a:solidFill>
                  <a:schemeClr val="tx1">
                    <a:tint val="75000"/>
                  </a:schemeClr>
                </a:solidFill>
              </a:defRPr>
            </a:lvl3pPr>
            <a:lvl4pPr marL="1248979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4pPr>
            <a:lvl5pPr marL="1665305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5pPr>
            <a:lvl6pPr marL="2081632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6pPr>
            <a:lvl7pPr marL="2497958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7pPr>
            <a:lvl8pPr marL="2914284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8pPr>
            <a:lvl9pPr marL="3330611" indent="0">
              <a:buNone/>
              <a:defRPr sz="145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FC757-045A-354E-B3AB-B3FB486AE655}" type="datetime1">
              <a:rPr lang="de-DE" smtClean="0"/>
              <a:t>14.11.19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396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4039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42468" y="1662502"/>
            <a:ext cx="3981331" cy="39625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73B7B-886F-EE44-BA78-91B0EC37754F}" type="datetime1">
              <a:rPr lang="de-DE" smtClean="0"/>
              <a:t>14.11.19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6653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332502"/>
            <a:ext cx="8079760" cy="12071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5260" y="1530948"/>
            <a:ext cx="3963034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260" y="2281242"/>
            <a:ext cx="3963034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2469" y="1530948"/>
            <a:ext cx="3982551" cy="750294"/>
          </a:xfrm>
        </p:spPr>
        <p:txBody>
          <a:bodyPr anchor="b"/>
          <a:lstStyle>
            <a:lvl1pPr marL="0" indent="0">
              <a:buNone/>
              <a:defRPr sz="2185" b="1"/>
            </a:lvl1pPr>
            <a:lvl2pPr marL="416326" indent="0">
              <a:buNone/>
              <a:defRPr sz="1821" b="1"/>
            </a:lvl2pPr>
            <a:lvl3pPr marL="832653" indent="0">
              <a:buNone/>
              <a:defRPr sz="1639" b="1"/>
            </a:lvl3pPr>
            <a:lvl4pPr marL="1248979" indent="0">
              <a:buNone/>
              <a:defRPr sz="1457" b="1"/>
            </a:lvl4pPr>
            <a:lvl5pPr marL="1665305" indent="0">
              <a:buNone/>
              <a:defRPr sz="1457" b="1"/>
            </a:lvl5pPr>
            <a:lvl6pPr marL="2081632" indent="0">
              <a:buNone/>
              <a:defRPr sz="1457" b="1"/>
            </a:lvl6pPr>
            <a:lvl7pPr marL="2497958" indent="0">
              <a:buNone/>
              <a:defRPr sz="1457" b="1"/>
            </a:lvl7pPr>
            <a:lvl8pPr marL="2914284" indent="0">
              <a:buNone/>
              <a:defRPr sz="1457" b="1"/>
            </a:lvl8pPr>
            <a:lvl9pPr marL="3330611" indent="0">
              <a:buNone/>
              <a:defRPr sz="1457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2469" y="2281242"/>
            <a:ext cx="3982551" cy="3355363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3DE2C-45BA-1143-BE3D-FFFDA69B133B}" type="datetime1">
              <a:rPr lang="de-DE" smtClean="0"/>
              <a:t>14.11.19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982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64F6F-24CF-D746-9E98-D714D9FCE11A}" type="datetime1">
              <a:rPr lang="de-DE" smtClean="0"/>
              <a:t>14.11.19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645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72D44-2AD0-774F-B762-46A23242EEBA}" type="datetime1">
              <a:rPr lang="de-DE" smtClean="0"/>
              <a:t>14.11.19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4656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82551" y="899198"/>
            <a:ext cx="4742468" cy="4438158"/>
          </a:xfrm>
        </p:spPr>
        <p:txBody>
          <a:bodyPr/>
          <a:lstStyle>
            <a:lvl1pPr>
              <a:defRPr sz="2914"/>
            </a:lvl1pPr>
            <a:lvl2pPr>
              <a:defRPr sz="2550"/>
            </a:lvl2pPr>
            <a:lvl3pPr>
              <a:defRPr sz="2185"/>
            </a:lvl3pPr>
            <a:lvl4pPr>
              <a:defRPr sz="1821"/>
            </a:lvl4pPr>
            <a:lvl5pPr>
              <a:defRPr sz="1821"/>
            </a:lvl5pPr>
            <a:lvl6pPr>
              <a:defRPr sz="1821"/>
            </a:lvl6pPr>
            <a:lvl7pPr>
              <a:defRPr sz="1821"/>
            </a:lvl7pPr>
            <a:lvl8pPr>
              <a:defRPr sz="1821"/>
            </a:lvl8pPr>
            <a:lvl9pPr>
              <a:defRPr sz="1821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A13A9D-34B2-2F45-9D8F-4A9B007F2987}" type="datetime1">
              <a:rPr lang="de-DE" smtClean="0"/>
              <a:t>14.11.19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24134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59" y="416348"/>
            <a:ext cx="3021372" cy="1457219"/>
          </a:xfrm>
        </p:spPr>
        <p:txBody>
          <a:bodyPr anchor="b"/>
          <a:lstStyle>
            <a:lvl1pPr>
              <a:defRPr sz="2914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82551" y="899198"/>
            <a:ext cx="4742468" cy="4438158"/>
          </a:xfrm>
        </p:spPr>
        <p:txBody>
          <a:bodyPr anchor="t"/>
          <a:lstStyle>
            <a:lvl1pPr marL="0" indent="0">
              <a:buNone/>
              <a:defRPr sz="2914"/>
            </a:lvl1pPr>
            <a:lvl2pPr marL="416326" indent="0">
              <a:buNone/>
              <a:defRPr sz="2550"/>
            </a:lvl2pPr>
            <a:lvl3pPr marL="832653" indent="0">
              <a:buNone/>
              <a:defRPr sz="2185"/>
            </a:lvl3pPr>
            <a:lvl4pPr marL="1248979" indent="0">
              <a:buNone/>
              <a:defRPr sz="1821"/>
            </a:lvl4pPr>
            <a:lvl5pPr marL="1665305" indent="0">
              <a:buNone/>
              <a:defRPr sz="1821"/>
            </a:lvl5pPr>
            <a:lvl6pPr marL="2081632" indent="0">
              <a:buNone/>
              <a:defRPr sz="1821"/>
            </a:lvl6pPr>
            <a:lvl7pPr marL="2497958" indent="0">
              <a:buNone/>
              <a:defRPr sz="1821"/>
            </a:lvl7pPr>
            <a:lvl8pPr marL="2914284" indent="0">
              <a:buNone/>
              <a:defRPr sz="1821"/>
            </a:lvl8pPr>
            <a:lvl9pPr marL="3330611" indent="0">
              <a:buNone/>
              <a:defRPr sz="1821"/>
            </a:lvl9pPr>
          </a:lstStyle>
          <a:p>
            <a:r>
              <a:rPr lang="de-DE"/>
              <a:t>Bild auf Platzhalter ziehen oder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59" y="1873567"/>
            <a:ext cx="3021372" cy="3471016"/>
          </a:xfrm>
        </p:spPr>
        <p:txBody>
          <a:bodyPr/>
          <a:lstStyle>
            <a:lvl1pPr marL="0" indent="0">
              <a:buNone/>
              <a:defRPr sz="1457"/>
            </a:lvl1pPr>
            <a:lvl2pPr marL="416326" indent="0">
              <a:buNone/>
              <a:defRPr sz="1275"/>
            </a:lvl2pPr>
            <a:lvl3pPr marL="832653" indent="0">
              <a:buNone/>
              <a:defRPr sz="1093"/>
            </a:lvl3pPr>
            <a:lvl4pPr marL="1248979" indent="0">
              <a:buNone/>
              <a:defRPr sz="911"/>
            </a:lvl4pPr>
            <a:lvl5pPr marL="1665305" indent="0">
              <a:buNone/>
              <a:defRPr sz="911"/>
            </a:lvl5pPr>
            <a:lvl6pPr marL="2081632" indent="0">
              <a:buNone/>
              <a:defRPr sz="911"/>
            </a:lvl6pPr>
            <a:lvl7pPr marL="2497958" indent="0">
              <a:buNone/>
              <a:defRPr sz="911"/>
            </a:lvl7pPr>
            <a:lvl8pPr marL="2914284" indent="0">
              <a:buNone/>
              <a:defRPr sz="911"/>
            </a:lvl8pPr>
            <a:lvl9pPr marL="3330611" indent="0">
              <a:buNone/>
              <a:defRPr sz="91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98153-480E-7148-8381-E708B4620BEA}" type="datetime1">
              <a:rPr lang="de-DE" smtClean="0"/>
              <a:t>14.11.19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www.chillicream.com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5305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4039" y="332502"/>
            <a:ext cx="8079760" cy="12071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039" y="1662502"/>
            <a:ext cx="8079760" cy="3962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4039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2845BA-8C27-AD4C-BD98-134EED74A51F}" type="datetime1">
              <a:rPr lang="de-DE" smtClean="0"/>
              <a:t>14.11.19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3097" y="5788400"/>
            <a:ext cx="3161645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www.chillicream.com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6035" y="5788400"/>
            <a:ext cx="2107764" cy="332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EE2D9-1992-4CE2-9F0C-3FB76CA21D7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068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sldNum="0" hdr="0" ftr="0" dt="0"/>
  <p:txStyles>
    <p:titleStyle>
      <a:lvl1pPr algn="l" defTabSz="832653" rtl="0" eaLnBrk="1" latinLnBrk="0" hangingPunct="1">
        <a:lnSpc>
          <a:spcPct val="90000"/>
        </a:lnSpc>
        <a:spcBef>
          <a:spcPct val="0"/>
        </a:spcBef>
        <a:buNone/>
        <a:defRPr sz="40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163" indent="-208163" algn="l" defTabSz="832653" rtl="0" eaLnBrk="1" latinLnBrk="0" hangingPunct="1">
        <a:lnSpc>
          <a:spcPct val="90000"/>
        </a:lnSpc>
        <a:spcBef>
          <a:spcPts val="911"/>
        </a:spcBef>
        <a:buFont typeface="Arial" panose="020B0604020202020204" pitchFamily="34" charset="0"/>
        <a:buChar char="•"/>
        <a:defRPr sz="2550" kern="1200">
          <a:solidFill>
            <a:schemeClr val="tx1"/>
          </a:solidFill>
          <a:latin typeface="+mn-lt"/>
          <a:ea typeface="+mn-ea"/>
          <a:cs typeface="+mn-cs"/>
        </a:defRPr>
      </a:lvl1pPr>
      <a:lvl2pPr marL="624489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2185" kern="1200">
          <a:solidFill>
            <a:schemeClr val="tx1"/>
          </a:solidFill>
          <a:latin typeface="+mn-lt"/>
          <a:ea typeface="+mn-ea"/>
          <a:cs typeface="+mn-cs"/>
        </a:defRPr>
      </a:lvl2pPr>
      <a:lvl3pPr marL="1040816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821" kern="1200">
          <a:solidFill>
            <a:schemeClr val="tx1"/>
          </a:solidFill>
          <a:latin typeface="+mn-lt"/>
          <a:ea typeface="+mn-ea"/>
          <a:cs typeface="+mn-cs"/>
        </a:defRPr>
      </a:lvl3pPr>
      <a:lvl4pPr marL="1457142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873468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289795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706121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3122447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538774" indent="-208163" algn="l" defTabSz="832653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1pPr>
      <a:lvl2pPr marL="416326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2pPr>
      <a:lvl3pPr marL="832653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3pPr>
      <a:lvl4pPr marL="1248979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4pPr>
      <a:lvl5pPr marL="1665305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5pPr>
      <a:lvl6pPr marL="2081632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6pPr>
      <a:lvl7pPr marL="2497958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7pPr>
      <a:lvl8pPr marL="2914284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8pPr>
      <a:lvl9pPr marL="3330611" algn="l" defTabSz="832653" rtl="0" eaLnBrk="1" latinLnBrk="0" hangingPunct="1">
        <a:defRPr sz="163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756D74A-FCEC-4DAD-AE24-F1D095D37158}"/>
              </a:ext>
            </a:extLst>
          </p:cNvPr>
          <p:cNvSpPr txBox="1"/>
          <p:nvPr/>
        </p:nvSpPr>
        <p:spPr>
          <a:xfrm>
            <a:off x="747298" y="2047417"/>
            <a:ext cx="7934828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dirty="0">
                <a:solidFill>
                  <a:srgbClr val="2F5496"/>
                </a:solidFill>
                <a:latin typeface="Franklin Gothic Heavy"/>
              </a:rPr>
              <a:t>GraphQL on ASP.NET Core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4BBFD-1D46-4F84-95C3-5BE3705AAF59}"/>
              </a:ext>
            </a:extLst>
          </p:cNvPr>
          <p:cNvSpPr txBox="1"/>
          <p:nvPr/>
        </p:nvSpPr>
        <p:spPr>
          <a:xfrm>
            <a:off x="2135409" y="2817742"/>
            <a:ext cx="525503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rgbClr val="595959"/>
                </a:solidFill>
                <a:latin typeface="Franklin Gothic Heavy"/>
              </a:rPr>
              <a:t>WITH</a:t>
            </a:r>
            <a:endParaRPr lang="en-US">
              <a:solidFill>
                <a:srgbClr val="595959"/>
              </a:solidFill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F700CD-738A-B146-895F-367188BCFA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2925" y="2965410"/>
            <a:ext cx="254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124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5">
        <p159:morph option="byObject"/>
      </p:transition>
    </mc:Choice>
    <mc:Fallback xmlns="">
      <p:transition spd="slow" advTm="295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572FAC0-18C7-0C40-A099-55B26C64E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452" y="-6620651"/>
            <a:ext cx="9561850" cy="1391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632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90">
        <p159:morph option="byObject"/>
      </p:transition>
    </mc:Choice>
    <mc:Fallback xmlns="">
      <p:transition spd="slow" advTm="1139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5100816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What is GraphQL?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6873557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GraphQL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E2A73A-ABDE-0145-9147-34B992BDA977}"/>
              </a:ext>
            </a:extLst>
          </p:cNvPr>
          <p:cNvSpPr txBox="1"/>
          <p:nvPr/>
        </p:nvSpPr>
        <p:spPr>
          <a:xfrm>
            <a:off x="4329085" y="1425460"/>
            <a:ext cx="4651423" cy="461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400">
                <a:solidFill>
                  <a:srgbClr val="BF9000"/>
                </a:solidFill>
                <a:latin typeface="Arial Black"/>
              </a:rPr>
              <a:t>No over- or under-fetching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E5BB63-998F-F548-BC14-CC06BBD671CF}"/>
              </a:ext>
            </a:extLst>
          </p:cNvPr>
          <p:cNvSpPr/>
          <p:nvPr/>
        </p:nvSpPr>
        <p:spPr>
          <a:xfrm>
            <a:off x="756019" y="4050830"/>
            <a:ext cx="1883259" cy="36933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>
                <a:solidFill>
                  <a:schemeClr val="accent4">
                    <a:lumMod val="75000"/>
                  </a:schemeClr>
                </a:solidFill>
                <a:latin typeface="Arial Black"/>
              </a:rPr>
              <a:t>One Request</a:t>
            </a:r>
            <a:endParaRPr lang="en-US">
              <a:solidFill>
                <a:schemeClr val="accent4">
                  <a:lumMod val="75000"/>
                </a:schemeClr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5C4B46-8298-5444-965B-FEB0A3CA5465}"/>
              </a:ext>
            </a:extLst>
          </p:cNvPr>
          <p:cNvSpPr/>
          <p:nvPr/>
        </p:nvSpPr>
        <p:spPr>
          <a:xfrm>
            <a:off x="4743545" y="4453384"/>
            <a:ext cx="2961388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2E75B5"/>
                </a:solidFill>
                <a:latin typeface="Arial Black"/>
              </a:rPr>
              <a:t>Type System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DD55C9-FE8F-5349-9E29-338218071A3B}"/>
              </a:ext>
            </a:extLst>
          </p:cNvPr>
          <p:cNvSpPr/>
          <p:nvPr/>
        </p:nvSpPr>
        <p:spPr>
          <a:xfrm>
            <a:off x="6934816" y="3679390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 dirty="0">
                <a:solidFill>
                  <a:srgbClr val="C55A11"/>
                </a:solidFill>
                <a:latin typeface="Arial Black"/>
              </a:rPr>
              <a:t>No versioning</a:t>
            </a:r>
            <a:endParaRPr lang="en-US" sz="1400" dirty="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5D00953-908D-A244-BFA5-F9A4DE7A2527}"/>
              </a:ext>
            </a:extLst>
          </p:cNvPr>
          <p:cNvSpPr/>
          <p:nvPr/>
        </p:nvSpPr>
        <p:spPr>
          <a:xfrm>
            <a:off x="1022893" y="1793538"/>
            <a:ext cx="2346946" cy="523220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2800">
                <a:solidFill>
                  <a:srgbClr val="538135"/>
                </a:solidFill>
                <a:latin typeface="Arial Black"/>
              </a:rPr>
              <a:t>Simplicity</a:t>
            </a:r>
            <a:endParaRPr lang="en-US" sz="28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7447FB-63F5-0A44-84B0-C2135FFF3202}"/>
              </a:ext>
            </a:extLst>
          </p:cNvPr>
          <p:cNvSpPr/>
          <p:nvPr/>
        </p:nvSpPr>
        <p:spPr>
          <a:xfrm>
            <a:off x="2194313" y="594780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One Endpoint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0B8D231-622F-4A01-B4E1-B29DBEC21052}"/>
              </a:ext>
            </a:extLst>
          </p:cNvPr>
          <p:cNvSpPr/>
          <p:nvPr/>
        </p:nvSpPr>
        <p:spPr>
          <a:xfrm>
            <a:off x="1525824" y="5153835"/>
            <a:ext cx="2607843" cy="27699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200">
                <a:solidFill>
                  <a:srgbClr val="538135"/>
                </a:solidFill>
                <a:latin typeface="Arial Black"/>
              </a:rPr>
              <a:t>Documentation</a:t>
            </a:r>
            <a:endParaRPr lang="en-US" sz="1200">
              <a:solidFill>
                <a:srgbClr val="538135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1D974CD-006D-BD46-A16D-FF553FE9EC25}"/>
              </a:ext>
            </a:extLst>
          </p:cNvPr>
          <p:cNvSpPr/>
          <p:nvPr/>
        </p:nvSpPr>
        <p:spPr>
          <a:xfrm>
            <a:off x="897428" y="3074149"/>
            <a:ext cx="193231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400">
                <a:solidFill>
                  <a:srgbClr val="C55A11"/>
                </a:solidFill>
                <a:latin typeface="Arial Black"/>
              </a:rPr>
              <a:t>Predictability</a:t>
            </a:r>
            <a:endParaRPr lang="en-US" sz="1400">
              <a:solidFill>
                <a:srgbClr val="C55A11"/>
              </a:solidFill>
              <a:latin typeface="Arial Black"/>
              <a:cs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D8ABAED-925A-5049-8B7B-CF5143D1C187}"/>
              </a:ext>
            </a:extLst>
          </p:cNvPr>
          <p:cNvSpPr/>
          <p:nvPr/>
        </p:nvSpPr>
        <p:spPr>
          <a:xfrm>
            <a:off x="5926675" y="2471238"/>
            <a:ext cx="2438957" cy="33855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US" sz="1600" b="0" i="0" u="none" strike="noStrike" dirty="0">
                <a:solidFill>
                  <a:srgbClr val="2E75B5"/>
                </a:solidFill>
                <a:effectLst/>
                <a:latin typeface="Arial Black"/>
              </a:rPr>
              <a:t>Real-time</a:t>
            </a:r>
            <a:endParaRPr lang="en-US" sz="1600" dirty="0">
              <a:solidFill>
                <a:srgbClr val="2E75B5"/>
              </a:solidFill>
              <a:latin typeface="Arial Black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6469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8513">
        <p159:morph option="byObject"/>
      </p:transition>
    </mc:Choice>
    <mc:Fallback xmlns="">
      <p:transition spd="slow" advTm="8851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9" grpId="0"/>
      <p:bldP spid="10" grpId="0"/>
      <p:bldP spid="12" grpId="0"/>
      <p:bldP spid="14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196658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97E739-A050-4149-9C18-FE80387BE3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296897"/>
              </p:ext>
            </p:extLst>
          </p:nvPr>
        </p:nvGraphicFramePr>
        <p:xfrm>
          <a:off x="738187" y="791309"/>
          <a:ext cx="7667625" cy="2278643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832653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Events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Subscriptions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N/A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087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B28A1FC-8656-F447-9715-0E6D60746C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152345"/>
              </p:ext>
            </p:extLst>
          </p:nvPr>
        </p:nvGraphicFramePr>
        <p:xfrm>
          <a:off x="738187" y="791309"/>
          <a:ext cx="7667625" cy="176209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Write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Mutation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PUT, POST, PATCH DELETE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EDC"/>
                      </a:solidFill>
                      <a:prstDash val="solid"/>
                    </a:lnL>
                    <a:lnR w="9525" cap="flat" cmpd="sng" algn="ctr">
                      <a:solidFill>
                        <a:srgbClr val="D8DE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36877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B71A4A5-83AD-7F48-B929-471BF25004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636034"/>
              </p:ext>
            </p:extLst>
          </p:nvPr>
        </p:nvGraphicFramePr>
        <p:xfrm>
          <a:off x="738187" y="791308"/>
          <a:ext cx="7667625" cy="1033098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7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  <a:tr h="516549"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Read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Query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GET</a:t>
                      </a:r>
                    </a:p>
                  </a:txBody>
                  <a:tcPr marL="210836" marR="105418" marT="105418" marB="105418">
                    <a:lnL w="9525" cap="flat" cmpd="sng" algn="ctr">
                      <a:solidFill>
                        <a:srgbClr val="D8DCDC"/>
                      </a:solidFill>
                      <a:prstDash val="solid"/>
                    </a:lnL>
                    <a:lnR w="9525" cap="flat" cmpd="sng" algn="ctr">
                      <a:solidFill>
                        <a:srgbClr val="D8DCDC"/>
                      </a:solidFill>
                      <a:prstDash val="solid"/>
                    </a:lnR>
                    <a:lnT w="9525" cap="flat" cmpd="sng" algn="ctr">
                      <a:solidFill>
                        <a:srgbClr val="D8DCDC"/>
                      </a:solidFill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solidFill>
                      <a:srgbClr val="D8DEDC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384729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0DB9184-1353-7A4F-9B1D-0B60AB7C5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2329638"/>
              </p:ext>
            </p:extLst>
          </p:nvPr>
        </p:nvGraphicFramePr>
        <p:xfrm>
          <a:off x="738187" y="791309"/>
          <a:ext cx="7667625" cy="516549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3149278">
                  <a:extLst>
                    <a:ext uri="{9D8B030D-6E8A-4147-A177-3AD203B41FA5}">
                      <a16:colId xmlns:a16="http://schemas.microsoft.com/office/drawing/2014/main" val="4285046454"/>
                    </a:ext>
                  </a:extLst>
                </a:gridCol>
                <a:gridCol w="2182774">
                  <a:extLst>
                    <a:ext uri="{9D8B030D-6E8A-4147-A177-3AD203B41FA5}">
                      <a16:colId xmlns:a16="http://schemas.microsoft.com/office/drawing/2014/main" val="1142893055"/>
                    </a:ext>
                  </a:extLst>
                </a:gridCol>
                <a:gridCol w="2335573">
                  <a:extLst>
                    <a:ext uri="{9D8B030D-6E8A-4147-A177-3AD203B41FA5}">
                      <a16:colId xmlns:a16="http://schemas.microsoft.com/office/drawing/2014/main" val="1902999685"/>
                    </a:ext>
                  </a:extLst>
                </a:gridCol>
              </a:tblGrid>
              <a:tr h="516549"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Operation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GraphQL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7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REST</a:t>
                      </a:r>
                    </a:p>
                  </a:txBody>
                  <a:tcPr marL="210836" marR="105418" marT="105418" marB="105418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rgbClr val="D8DCDC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694590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6881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977828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What GraphQL is not: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 database query language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Solution for binary streams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Facebooks version of OData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Bound to a specific data source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HTTP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Limited to the JavaScript world</a:t>
            </a:r>
          </a:p>
        </p:txBody>
      </p:sp>
    </p:spTree>
    <p:extLst>
      <p:ext uri="{BB962C8B-B14F-4D97-AF65-F5344CB8AC3E}">
        <p14:creationId xmlns:p14="http://schemas.microsoft.com/office/powerpoint/2010/main" val="25811473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Challenges with GraphQL: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Fetching data in a consistent way throughout your graph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Scaling a single graph to multiple projects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Estimating the performance impact of requests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Implementing rate limits</a:t>
            </a:r>
          </a:p>
        </p:txBody>
      </p:sp>
    </p:spTree>
    <p:extLst>
      <p:ext uri="{BB962C8B-B14F-4D97-AF65-F5344CB8AC3E}">
        <p14:creationId xmlns:p14="http://schemas.microsoft.com/office/powerpoint/2010/main" val="2159881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1299423">
            <a:off x="684478" y="2584541"/>
            <a:ext cx="7911925" cy="830997"/>
          </a:xfrm>
          <a:prstGeom prst="rect">
            <a:avLst/>
          </a:prstGeom>
          <a:solidFill>
            <a:schemeClr val="accent4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dirty="0">
                <a:solidFill>
                  <a:srgbClr val="525252"/>
                </a:solidFill>
                <a:latin typeface="Britannic Bold"/>
              </a:rPr>
              <a:t>Fetching Data</a:t>
            </a:r>
            <a:endParaRPr lang="en-US" sz="4800" dirty="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5573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3168">
        <p159:morph option="byObject"/>
      </p:transition>
    </mc:Choice>
    <mc:Fallback xmlns="">
      <p:transition spd="slow" advTm="43168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7F0856-4014-654A-A636-6A41D08FDC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162"/>
          <a:stretch/>
        </p:blipFill>
        <p:spPr>
          <a:xfrm>
            <a:off x="2487919" y="171610"/>
            <a:ext cx="4392000" cy="590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916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DAE0C68-948B-7141-B832-2E2EB8E6F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367838" cy="624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76680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11D82685-A3B9-4F31-840D-B0822997A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29" r="15631" b="2"/>
          <a:stretch/>
        </p:blipFill>
        <p:spPr>
          <a:xfrm>
            <a:off x="2" y="10"/>
            <a:ext cx="8187219" cy="6245215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2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2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8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4663">
        <p159:morph option="byObject"/>
      </p:transition>
    </mc:Choice>
    <mc:Fallback xmlns="">
      <p:transition spd="slow" advTm="44663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2846F6-CD96-4740-B14D-F770AFC4EFFA}"/>
              </a:ext>
            </a:extLst>
          </p:cNvPr>
          <p:cNvSpPr/>
          <p:nvPr/>
        </p:nvSpPr>
        <p:spPr>
          <a:xfrm>
            <a:off x="497542" y="2045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05BEA12-6E30-4441-93AB-67EEC7417FA1}"/>
              </a:ext>
            </a:extLst>
          </p:cNvPr>
          <p:cNvSpPr/>
          <p:nvPr/>
        </p:nvSpPr>
        <p:spPr>
          <a:xfrm rot="16200000">
            <a:off x="3898614" y="2519213"/>
            <a:ext cx="2205468" cy="63485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DataLoader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81F041-6141-BB48-8898-56FCA84BE338}"/>
              </a:ext>
            </a:extLst>
          </p:cNvPr>
          <p:cNvCxnSpPr>
            <a:cxnSpLocks/>
          </p:cNvCxnSpPr>
          <p:nvPr/>
        </p:nvCxnSpPr>
        <p:spPr>
          <a:xfrm>
            <a:off x="3019245" y="2807248"/>
            <a:ext cx="134572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E1E67A8C-8CB6-FE4F-B85F-FB01BB63DC32}"/>
              </a:ext>
            </a:extLst>
          </p:cNvPr>
          <p:cNvSpPr/>
          <p:nvPr/>
        </p:nvSpPr>
        <p:spPr>
          <a:xfrm>
            <a:off x="649942" y="2197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2C9352-B602-644D-823E-AA7187493956}"/>
              </a:ext>
            </a:extLst>
          </p:cNvPr>
          <p:cNvSpPr/>
          <p:nvPr/>
        </p:nvSpPr>
        <p:spPr>
          <a:xfrm>
            <a:off x="802342" y="2350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2AE3582-692F-1745-ADC4-FA328F4393BD}"/>
              </a:ext>
            </a:extLst>
          </p:cNvPr>
          <p:cNvSpPr/>
          <p:nvPr/>
        </p:nvSpPr>
        <p:spPr>
          <a:xfrm>
            <a:off x="954742" y="2502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8A3C8ED-526F-4C43-91D1-AF635752F3F1}"/>
              </a:ext>
            </a:extLst>
          </p:cNvPr>
          <p:cNvSpPr/>
          <p:nvPr/>
        </p:nvSpPr>
        <p:spPr>
          <a:xfrm>
            <a:off x="1107142" y="2654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086C5DC-FCC5-F64F-AD9E-D3CEEB281EE5}"/>
              </a:ext>
            </a:extLst>
          </p:cNvPr>
          <p:cNvSpPr/>
          <p:nvPr/>
        </p:nvSpPr>
        <p:spPr>
          <a:xfrm>
            <a:off x="1259542" y="2807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0BD0461-6E9A-3147-B003-F6BD6CC84EA2}"/>
              </a:ext>
            </a:extLst>
          </p:cNvPr>
          <p:cNvSpPr/>
          <p:nvPr/>
        </p:nvSpPr>
        <p:spPr>
          <a:xfrm>
            <a:off x="1411942" y="29596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82A8722-2C39-B146-B289-84D4515D772A}"/>
              </a:ext>
            </a:extLst>
          </p:cNvPr>
          <p:cNvSpPr/>
          <p:nvPr/>
        </p:nvSpPr>
        <p:spPr>
          <a:xfrm>
            <a:off x="1564342" y="31120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FF61FBA-25A0-A846-8CD9-52A759FEE93D}"/>
              </a:ext>
            </a:extLst>
          </p:cNvPr>
          <p:cNvSpPr/>
          <p:nvPr/>
        </p:nvSpPr>
        <p:spPr>
          <a:xfrm>
            <a:off x="1716742" y="32644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9D4107-0618-DF45-8187-E81C85E8AA78}"/>
              </a:ext>
            </a:extLst>
          </p:cNvPr>
          <p:cNvSpPr/>
          <p:nvPr/>
        </p:nvSpPr>
        <p:spPr>
          <a:xfrm>
            <a:off x="1869142" y="34168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34D1E8E-9997-D04E-8F96-945BEF76E141}"/>
              </a:ext>
            </a:extLst>
          </p:cNvPr>
          <p:cNvSpPr/>
          <p:nvPr/>
        </p:nvSpPr>
        <p:spPr>
          <a:xfrm>
            <a:off x="2021542" y="3569248"/>
            <a:ext cx="1066088" cy="3701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Resolver</a:t>
            </a:r>
          </a:p>
        </p:txBody>
      </p:sp>
      <p:sp>
        <p:nvSpPr>
          <p:cNvPr id="31" name="Magnetic Disk 30">
            <a:extLst>
              <a:ext uri="{FF2B5EF4-FFF2-40B4-BE49-F238E27FC236}">
                <a16:creationId xmlns:a16="http://schemas.microsoft.com/office/drawing/2014/main" id="{4B5C13F9-C1F5-D445-B5FF-4510110DDCE1}"/>
              </a:ext>
            </a:extLst>
          </p:cNvPr>
          <p:cNvSpPr/>
          <p:nvPr/>
        </p:nvSpPr>
        <p:spPr>
          <a:xfrm>
            <a:off x="6572976" y="16533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DB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253795E-8628-B843-99EE-A54779616D03}"/>
              </a:ext>
            </a:extLst>
          </p:cNvPr>
          <p:cNvCxnSpPr>
            <a:cxnSpLocks/>
          </p:cNvCxnSpPr>
          <p:nvPr/>
        </p:nvCxnSpPr>
        <p:spPr>
          <a:xfrm flipV="1">
            <a:off x="5416542" y="2230321"/>
            <a:ext cx="1027390" cy="57692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6" name="Magnetic Disk 35">
            <a:extLst>
              <a:ext uri="{FF2B5EF4-FFF2-40B4-BE49-F238E27FC236}">
                <a16:creationId xmlns:a16="http://schemas.microsoft.com/office/drawing/2014/main" id="{A7F89277-0C56-7840-8032-3A50F2918516}"/>
              </a:ext>
            </a:extLst>
          </p:cNvPr>
          <p:cNvSpPr/>
          <p:nvPr/>
        </p:nvSpPr>
        <p:spPr>
          <a:xfrm>
            <a:off x="6572976" y="2872595"/>
            <a:ext cx="799290" cy="1066800"/>
          </a:xfrm>
          <a:prstGeom prst="flowChartMagneticDisk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Cache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AD1578B-3A85-8348-8541-19C2405E1CA8}"/>
              </a:ext>
            </a:extLst>
          </p:cNvPr>
          <p:cNvCxnSpPr>
            <a:cxnSpLocks/>
          </p:cNvCxnSpPr>
          <p:nvPr/>
        </p:nvCxnSpPr>
        <p:spPr>
          <a:xfrm>
            <a:off x="5416319" y="2874425"/>
            <a:ext cx="849514" cy="64227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0812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8874637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>
            <a:off x="778179" y="2497409"/>
            <a:ext cx="7911925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dirty="0">
                <a:solidFill>
                  <a:srgbClr val="833C0B"/>
                </a:solidFill>
                <a:latin typeface="Britannic Bold"/>
              </a:rPr>
              <a:t>Scaling Your Graph</a:t>
            </a:r>
            <a:endParaRPr lang="en-US" dirty="0">
              <a:solidFill>
                <a:srgbClr val="833C0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4251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1311">
        <p159:morph option="byObject"/>
      </p:transition>
    </mc:Choice>
    <mc:Fallback xmlns="">
      <p:transition spd="slow" advTm="11311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High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46235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Unrestricted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de-DE" sz="160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 : 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&lt;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query</a:t>
            </a:r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&gt;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40184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Low Bandwidth Usage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1A4242-D6A4-1F4B-85DE-225CAA2A7E6C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359845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AC0F7B2-9DA1-384D-9128-5AEA2F30816D}"/>
              </a:ext>
            </a:extLst>
          </p:cNvPr>
          <p:cNvSpPr/>
          <p:nvPr/>
        </p:nvSpPr>
        <p:spPr>
          <a:xfrm>
            <a:off x="624689" y="2045249"/>
            <a:ext cx="2408222" cy="2154725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Client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2365C1B-7E5B-3F49-8877-0D9556C661AD}"/>
              </a:ext>
            </a:extLst>
          </p:cNvPr>
          <p:cNvSpPr/>
          <p:nvPr/>
        </p:nvSpPr>
        <p:spPr>
          <a:xfrm>
            <a:off x="6334927" y="2045249"/>
            <a:ext cx="2408222" cy="2154725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GraphQL Server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C7B4F3A5-5C6C-CD46-946C-BF5167AA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pPr algn="ctr"/>
            <a:r>
              <a:rPr lang="en-US" sz="4000" b="1">
                <a:solidFill>
                  <a:srgbClr val="C00000"/>
                </a:solidFill>
                <a:latin typeface="Arial Black"/>
                <a:cs typeface="Calibri Light"/>
              </a:rPr>
              <a:t>Restricted Query Execution</a:t>
            </a:r>
            <a:endParaRPr lang="en-US" sz="3200" b="1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192AC0-D39A-534B-A0B4-38E2E7A480C6}"/>
              </a:ext>
            </a:extLst>
          </p:cNvPr>
          <p:cNvCxnSpPr>
            <a:cxnSpLocks/>
          </p:cNvCxnSpPr>
          <p:nvPr/>
        </p:nvCxnSpPr>
        <p:spPr>
          <a:xfrm>
            <a:off x="3548958" y="3122611"/>
            <a:ext cx="2313161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5BAC2A0-1980-BE44-A51A-57463EFCB82C}"/>
              </a:ext>
            </a:extLst>
          </p:cNvPr>
          <p:cNvSpPr txBox="1"/>
          <p:nvPr/>
        </p:nvSpPr>
        <p:spPr>
          <a:xfrm>
            <a:off x="3453896" y="2129552"/>
            <a:ext cx="2408223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{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latin typeface="Consolas"/>
              </a:rPr>
              <a:t>  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“id” : “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</a:rPr>
              <a:t>W5IYenw==</a:t>
            </a:r>
            <a:r>
              <a:rPr lang="en-US" sz="1600">
                <a:solidFill>
                  <a:schemeClr val="accent2">
                    <a:lumMod val="75000"/>
                  </a:schemeClr>
                </a:solidFill>
                <a:latin typeface="Consolas"/>
              </a:rPr>
              <a:t>”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75000"/>
                  </a:schemeClr>
                </a:solidFill>
                <a:latin typeface="Consolas"/>
              </a:rPr>
              <a:t>}</a:t>
            </a:r>
            <a:endParaRPr lang="en-US" sz="1600">
              <a:solidFill>
                <a:schemeClr val="accent1">
                  <a:lumMod val="75000"/>
                </a:schemeClr>
              </a:solidFill>
              <a:latin typeface="Consolas"/>
              <a:ea typeface="+mn-lt"/>
              <a:cs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52DB7A0-32AB-7F40-A9CB-03B8FA548E2F}"/>
              </a:ext>
            </a:extLst>
          </p:cNvPr>
          <p:cNvSpPr/>
          <p:nvPr/>
        </p:nvSpPr>
        <p:spPr>
          <a:xfrm rot="16200000">
            <a:off x="5417327" y="2911025"/>
            <a:ext cx="2154725" cy="42317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Middleware</a:t>
            </a:r>
          </a:p>
        </p:txBody>
      </p:sp>
    </p:spTree>
    <p:extLst>
      <p:ext uri="{BB962C8B-B14F-4D97-AF65-F5344CB8AC3E}">
        <p14:creationId xmlns:p14="http://schemas.microsoft.com/office/powerpoint/2010/main" val="27764643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6736118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>
            <a:extLst>
              <a:ext uri="{FF2B5EF4-FFF2-40B4-BE49-F238E27FC236}">
                <a16:creationId xmlns:a16="http://schemas.microsoft.com/office/drawing/2014/main" id="{62EC9830-321F-4BD1-8AC7-5CFCC384D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Conclusion: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  <p:sp>
        <p:nvSpPr>
          <p:cNvPr id="8" name="Titel 1">
            <a:extLst>
              <a:ext uri="{FF2B5EF4-FFF2-40B4-BE49-F238E27FC236}">
                <a16:creationId xmlns:a16="http://schemas.microsoft.com/office/drawing/2014/main" id="{C59AD522-4739-9C40-A2AD-03F433FA7020}"/>
              </a:ext>
            </a:extLst>
          </p:cNvPr>
          <p:cNvSpPr txBox="1">
            <a:spLocks/>
          </p:cNvSpPr>
          <p:nvPr/>
        </p:nvSpPr>
        <p:spPr>
          <a:xfrm>
            <a:off x="644038" y="1221413"/>
            <a:ext cx="8079760" cy="40114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a great way to expose APIs in a more human-readable way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Data fetching and aggregation is moved into the server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The type system protects the consumer from malformed data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introduces new challenges for scaling APIs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C00000"/>
                </a:solidFill>
                <a:latin typeface="Arial Black"/>
                <a:cs typeface="Calibri Light"/>
              </a:rPr>
              <a:t>GraphQL is NOT always a good solution (e.g. Binary Streams)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2372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4" y="0"/>
            <a:ext cx="4818818" cy="6245225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367837" cy="6245225"/>
          </a:xfrm>
          <a:prstGeom prst="rect">
            <a:avLst/>
          </a:prstGeom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830" y="3914221"/>
            <a:ext cx="3692732" cy="1276226"/>
          </a:xfrm>
        </p:spPr>
        <p:txBody>
          <a:bodyPr vert="horz" lIns="91440" tIns="45720" rIns="91440" bIns="45720" rtlCol="0" anchor="t">
            <a:normAutofit/>
          </a:bodyPr>
          <a:lstStyle/>
          <a:p>
            <a:pPr defTabSz="914400"/>
            <a:r>
              <a:rPr lang="en-US" sz="3700">
                <a:solidFill>
                  <a:srgbClr val="44546A"/>
                </a:solidFill>
                <a:latin typeface="Cooper Black"/>
                <a:ea typeface="+mj-lt"/>
                <a:cs typeface="+mj-lt"/>
              </a:rPr>
              <a:t>Who are we?</a:t>
            </a:r>
            <a:endParaRPr lang="en-US">
              <a:solidFill>
                <a:srgbClr val="44546A"/>
              </a:solidFill>
              <a:latin typeface="Cooper Black"/>
              <a:ea typeface="+mj-lt"/>
              <a:cs typeface="+mj-lt"/>
            </a:endParaRPr>
          </a:p>
        </p:txBody>
      </p:sp>
      <p:sp>
        <p:nvSpPr>
          <p:cNvPr id="20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860"/>
            <a:ext cx="4209138" cy="5715994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2" descr="A group of people standing on a sidewalk&#10;&#10;Description generated with very high confidence">
            <a:extLst>
              <a:ext uri="{FF2B5EF4-FFF2-40B4-BE49-F238E27FC236}">
                <a16:creationId xmlns:a16="http://schemas.microsoft.com/office/drawing/2014/main" id="{C9C3F33E-A622-439C-B324-0A40A02A01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l="4185" r="3589" b="3"/>
          <a:stretch/>
        </p:blipFill>
        <p:spPr>
          <a:xfrm>
            <a:off x="20" y="701232"/>
            <a:ext cx="4071273" cy="5552621"/>
          </a:xfrm>
          <a:custGeom>
            <a:avLst/>
            <a:gdLst>
              <a:gd name="connsiteX0" fmla="*/ 2178155 w 5298683"/>
              <a:gd name="connsiteY0" fmla="*/ 0 h 6097438"/>
              <a:gd name="connsiteX1" fmla="*/ 5298683 w 5298683"/>
              <a:gd name="connsiteY1" fmla="*/ 3120527 h 6097438"/>
              <a:gd name="connsiteX2" fmla="*/ 3392805 w 5298683"/>
              <a:gd name="connsiteY2" fmla="*/ 5995828 h 6097438"/>
              <a:gd name="connsiteX3" fmla="*/ 3115184 w 5298683"/>
              <a:gd name="connsiteY3" fmla="*/ 6097438 h 6097438"/>
              <a:gd name="connsiteX4" fmla="*/ 1241127 w 5298683"/>
              <a:gd name="connsiteY4" fmla="*/ 6097438 h 6097438"/>
              <a:gd name="connsiteX5" fmla="*/ 963506 w 5298683"/>
              <a:gd name="connsiteY5" fmla="*/ 5995828 h 6097438"/>
              <a:gd name="connsiteX6" fmla="*/ 193210 w 5298683"/>
              <a:gd name="connsiteY6" fmla="*/ 5528477 h 6097438"/>
              <a:gd name="connsiteX7" fmla="*/ 0 w 5298683"/>
              <a:gd name="connsiteY7" fmla="*/ 5352876 h 6097438"/>
              <a:gd name="connsiteX8" fmla="*/ 0 w 5298683"/>
              <a:gd name="connsiteY8" fmla="*/ 888178 h 6097438"/>
              <a:gd name="connsiteX9" fmla="*/ 193210 w 5298683"/>
              <a:gd name="connsiteY9" fmla="*/ 712577 h 6097438"/>
              <a:gd name="connsiteX10" fmla="*/ 2178155 w 5298683"/>
              <a:gd name="connsiteY10" fmla="*/ 0 h 6097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98683" h="6097438">
                <a:moveTo>
                  <a:pt x="2178155" y="0"/>
                </a:moveTo>
                <a:cubicBezTo>
                  <a:pt x="3901575" y="0"/>
                  <a:pt x="5298683" y="1397108"/>
                  <a:pt x="5298683" y="3120527"/>
                </a:cubicBezTo>
                <a:cubicBezTo>
                  <a:pt x="5298683" y="4413092"/>
                  <a:pt x="4512810" y="5522106"/>
                  <a:pt x="3392805" y="5995828"/>
                </a:cubicBezTo>
                <a:lnTo>
                  <a:pt x="3115184" y="6097438"/>
                </a:lnTo>
                <a:lnTo>
                  <a:pt x="1241127" y="6097438"/>
                </a:lnTo>
                <a:lnTo>
                  <a:pt x="963506" y="5995828"/>
                </a:lnTo>
                <a:cubicBezTo>
                  <a:pt x="683504" y="5877397"/>
                  <a:pt x="424387" y="5719261"/>
                  <a:pt x="193210" y="5528477"/>
                </a:cubicBezTo>
                <a:lnTo>
                  <a:pt x="0" y="5352876"/>
                </a:lnTo>
                <a:lnTo>
                  <a:pt x="0" y="888178"/>
                </a:lnTo>
                <a:lnTo>
                  <a:pt x="193210" y="712577"/>
                </a:lnTo>
                <a:cubicBezTo>
                  <a:pt x="732621" y="267415"/>
                  <a:pt x="1424159" y="0"/>
                  <a:pt x="2178155" y="0"/>
                </a:cubicBezTo>
                <a:close/>
              </a:path>
            </a:pathLst>
          </a:cu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761557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4550">
        <p159:morph option="byObject"/>
      </p:transition>
    </mc:Choice>
    <mc:Fallback xmlns="">
      <p:transition spd="slow" advTm="2455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B1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227835"/>
            <a:ext cx="8079760" cy="1773476"/>
          </a:xfrm>
          <a:solidFill>
            <a:schemeClr val="bg1">
              <a:lumMod val="50000"/>
            </a:schemeClr>
          </a:solidFill>
        </p:spPr>
        <p:txBody>
          <a:bodyPr>
            <a:noAutofit/>
          </a:bodyPr>
          <a:lstStyle/>
          <a:p>
            <a:pPr algn="ctr"/>
            <a:r>
              <a:rPr lang="en-US" sz="4400" dirty="0">
                <a:solidFill>
                  <a:schemeClr val="bg1"/>
                </a:solidFill>
                <a:latin typeface="Cooper Black"/>
              </a:rPr>
              <a:t>Building a GraphQL Server</a:t>
            </a:r>
            <a:endParaRPr lang="en-US" sz="4400" dirty="0">
              <a:solidFill>
                <a:schemeClr val="bg1"/>
              </a:solidFill>
              <a:latin typeface="Cooper Black"/>
              <a:cs typeface="Calibri Light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8BC0205-E6D6-4937-B279-720EC2F31417}"/>
              </a:ext>
            </a:extLst>
          </p:cNvPr>
          <p:cNvSpPr/>
          <p:nvPr/>
        </p:nvSpPr>
        <p:spPr>
          <a:xfrm flipH="1">
            <a:off x="1098527" y="651888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E2A0B01-353D-48AF-A62B-6A24BA53AF2C}"/>
              </a:ext>
            </a:extLst>
          </p:cNvPr>
          <p:cNvSpPr/>
          <p:nvPr/>
        </p:nvSpPr>
        <p:spPr>
          <a:xfrm flipH="1">
            <a:off x="3783226" y="629007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010DF5B-AFFB-4147-B353-FAC20771831C}"/>
              </a:ext>
            </a:extLst>
          </p:cNvPr>
          <p:cNvSpPr/>
          <p:nvPr/>
        </p:nvSpPr>
        <p:spPr>
          <a:xfrm flipH="1">
            <a:off x="2845106" y="491721"/>
            <a:ext cx="191800" cy="189937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B82E802-E158-46B0-A92A-BBD85D12D704}"/>
              </a:ext>
            </a:extLst>
          </p:cNvPr>
          <p:cNvSpPr/>
          <p:nvPr/>
        </p:nvSpPr>
        <p:spPr>
          <a:xfrm flipH="1">
            <a:off x="7955185" y="4587412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45E0648-49E6-47EE-AA9A-321B4254E316}"/>
              </a:ext>
            </a:extLst>
          </p:cNvPr>
          <p:cNvSpPr/>
          <p:nvPr/>
        </p:nvSpPr>
        <p:spPr>
          <a:xfrm flipH="1">
            <a:off x="4221175" y="5587207"/>
            <a:ext cx="268147" cy="26628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55F6467-0844-4207-898A-4D9C99EBB95F}"/>
              </a:ext>
            </a:extLst>
          </p:cNvPr>
          <p:cNvSpPr/>
          <p:nvPr/>
        </p:nvSpPr>
        <p:spPr>
          <a:xfrm flipH="1">
            <a:off x="4355249" y="4328095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EAB6016-C22D-44FD-895D-225558EEA3E0}"/>
              </a:ext>
            </a:extLst>
          </p:cNvPr>
          <p:cNvSpPr/>
          <p:nvPr/>
        </p:nvSpPr>
        <p:spPr>
          <a:xfrm flipH="1">
            <a:off x="5918782" y="1330689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3ECA851-3731-4EF9-9195-9FEAE22346C1}"/>
              </a:ext>
            </a:extLst>
          </p:cNvPr>
          <p:cNvSpPr/>
          <p:nvPr/>
        </p:nvSpPr>
        <p:spPr>
          <a:xfrm flipH="1">
            <a:off x="6780631" y="5289094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A6AC8A0-1BF9-4191-BD97-BC589B6116A0}"/>
              </a:ext>
            </a:extLst>
          </p:cNvPr>
          <p:cNvSpPr/>
          <p:nvPr/>
        </p:nvSpPr>
        <p:spPr>
          <a:xfrm flipH="1">
            <a:off x="869716" y="5517950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D44EE6F-33E1-47FB-8ACF-5452B767C6E3}"/>
              </a:ext>
            </a:extLst>
          </p:cNvPr>
          <p:cNvSpPr/>
          <p:nvPr/>
        </p:nvSpPr>
        <p:spPr>
          <a:xfrm flipH="1">
            <a:off x="8260265" y="5472157"/>
            <a:ext cx="176531" cy="159399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5733EBD-C8EA-4E81-97F1-4B1D69457E5F}"/>
              </a:ext>
            </a:extLst>
          </p:cNvPr>
          <p:cNvSpPr/>
          <p:nvPr/>
        </p:nvSpPr>
        <p:spPr>
          <a:xfrm flipH="1">
            <a:off x="7596718" y="301045"/>
            <a:ext cx="191800" cy="189937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8F00D4F-27F2-4333-AA30-E0F61C3732DF}"/>
              </a:ext>
            </a:extLst>
          </p:cNvPr>
          <p:cNvSpPr/>
          <p:nvPr/>
        </p:nvSpPr>
        <p:spPr>
          <a:xfrm flipH="1">
            <a:off x="7886559" y="1605260"/>
            <a:ext cx="138358" cy="1517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F0A50C9-D061-4490-88AB-46A8AF563CC9}"/>
              </a:ext>
            </a:extLst>
          </p:cNvPr>
          <p:cNvSpPr/>
          <p:nvPr/>
        </p:nvSpPr>
        <p:spPr>
          <a:xfrm flipH="1">
            <a:off x="7024695" y="1109506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11233EE-F870-4EE1-82F4-342FE2F06E30}"/>
              </a:ext>
            </a:extLst>
          </p:cNvPr>
          <p:cNvSpPr/>
          <p:nvPr/>
        </p:nvSpPr>
        <p:spPr>
          <a:xfrm flipH="1">
            <a:off x="2372232" y="1368824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BA019C7F-D99B-4628-9A71-2C578ADE55D6}"/>
              </a:ext>
            </a:extLst>
          </p:cNvPr>
          <p:cNvSpPr/>
          <p:nvPr/>
        </p:nvSpPr>
        <p:spPr>
          <a:xfrm flipH="1">
            <a:off x="5514550" y="491720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91E0D56-8607-429A-979A-44E62FB49A2A}"/>
              </a:ext>
            </a:extLst>
          </p:cNvPr>
          <p:cNvSpPr/>
          <p:nvPr/>
        </p:nvSpPr>
        <p:spPr>
          <a:xfrm flipH="1">
            <a:off x="4172202" y="1719651"/>
            <a:ext cx="237609" cy="228110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258FB6-2F2A-47E3-96E5-26E1AE0D9457}"/>
              </a:ext>
            </a:extLst>
          </p:cNvPr>
          <p:cNvSpPr/>
          <p:nvPr/>
        </p:nvSpPr>
        <p:spPr>
          <a:xfrm flipH="1">
            <a:off x="206183" y="148505"/>
            <a:ext cx="138358" cy="15176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28CBC4A-99EE-45E4-A9AF-ECF21AB87A73}"/>
              </a:ext>
            </a:extLst>
          </p:cNvPr>
          <p:cNvSpPr/>
          <p:nvPr/>
        </p:nvSpPr>
        <p:spPr>
          <a:xfrm flipH="1">
            <a:off x="488366" y="1948474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5E81CFFB-4038-417B-B7DA-911D13147AEA}"/>
              </a:ext>
            </a:extLst>
          </p:cNvPr>
          <p:cNvSpPr/>
          <p:nvPr/>
        </p:nvSpPr>
        <p:spPr>
          <a:xfrm flipH="1">
            <a:off x="5880645" y="4518768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55B21EC-B5F2-4AC4-9DEB-92B12ADA8F2C}"/>
              </a:ext>
            </a:extLst>
          </p:cNvPr>
          <p:cNvSpPr/>
          <p:nvPr/>
        </p:nvSpPr>
        <p:spPr>
          <a:xfrm flipH="1">
            <a:off x="198540" y="4244242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6E99FBC1-8D0B-4CD4-83D0-CC589AFA9CC6}"/>
              </a:ext>
            </a:extLst>
          </p:cNvPr>
          <p:cNvSpPr/>
          <p:nvPr/>
        </p:nvSpPr>
        <p:spPr>
          <a:xfrm flipH="1">
            <a:off x="1136658" y="4587411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3D779A0F-A20D-4C2B-8000-66A04241ED56}"/>
              </a:ext>
            </a:extLst>
          </p:cNvPr>
          <p:cNvSpPr/>
          <p:nvPr/>
        </p:nvSpPr>
        <p:spPr>
          <a:xfrm flipH="1">
            <a:off x="2433248" y="5822984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F520EF4-427B-4892-999F-3B1D6B08C93A}"/>
              </a:ext>
            </a:extLst>
          </p:cNvPr>
          <p:cNvSpPr/>
          <p:nvPr/>
        </p:nvSpPr>
        <p:spPr>
          <a:xfrm flipH="1">
            <a:off x="3317976" y="5197570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CAC6F0E-3C34-4FC9-8DCA-BA213121898B}"/>
              </a:ext>
            </a:extLst>
          </p:cNvPr>
          <p:cNvSpPr/>
          <p:nvPr/>
        </p:nvSpPr>
        <p:spPr>
          <a:xfrm flipH="1">
            <a:off x="2555278" y="4450124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705B363F-0DB2-44C8-BF39-D68589D12ECF}"/>
              </a:ext>
            </a:extLst>
          </p:cNvPr>
          <p:cNvSpPr/>
          <p:nvPr/>
        </p:nvSpPr>
        <p:spPr>
          <a:xfrm flipH="1">
            <a:off x="4736596" y="1033235"/>
            <a:ext cx="138357" cy="136494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3F82FAD-053F-4519-917F-D52EAB75651A}"/>
              </a:ext>
            </a:extLst>
          </p:cNvPr>
          <p:cNvSpPr/>
          <p:nvPr/>
        </p:nvSpPr>
        <p:spPr>
          <a:xfrm flipH="1">
            <a:off x="6109453" y="5853491"/>
            <a:ext cx="123088" cy="12122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4951D99-D84E-4C4F-8164-8187F28EF074}"/>
              </a:ext>
            </a:extLst>
          </p:cNvPr>
          <p:cNvSpPr/>
          <p:nvPr/>
        </p:nvSpPr>
        <p:spPr>
          <a:xfrm flipH="1">
            <a:off x="8931441" y="812053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80503D8-95A5-4A4B-86B4-E60756FEA9F5}"/>
              </a:ext>
            </a:extLst>
          </p:cNvPr>
          <p:cNvSpPr/>
          <p:nvPr/>
        </p:nvSpPr>
        <p:spPr>
          <a:xfrm flipH="1">
            <a:off x="221422" y="5945014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F62959D5-94D3-4B28-9C45-AE0402F06785}"/>
              </a:ext>
            </a:extLst>
          </p:cNvPr>
          <p:cNvSpPr/>
          <p:nvPr/>
        </p:nvSpPr>
        <p:spPr>
          <a:xfrm flipH="1">
            <a:off x="747683" y="1307805"/>
            <a:ext cx="123088" cy="121225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85B396A3-AEE1-432B-97DC-6C30A289D261}"/>
              </a:ext>
            </a:extLst>
          </p:cNvPr>
          <p:cNvSpPr/>
          <p:nvPr/>
        </p:nvSpPr>
        <p:spPr>
          <a:xfrm flipH="1">
            <a:off x="4728969" y="4915416"/>
            <a:ext cx="145992" cy="14412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414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7206">
        <p159:morph option="byObject"/>
      </p:transition>
    </mc:Choice>
    <mc:Fallback xmlns="">
      <p:transition spd="slow" advTm="57206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3E644C-8BBE-5A4D-9892-E1B1EA710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019" y="703262"/>
            <a:ext cx="7035800" cy="4838700"/>
          </a:xfrm>
          <a:prstGeom prst="rect">
            <a:avLst/>
          </a:prstGeom>
          <a:solidFill>
            <a:srgbClr val="00B050"/>
          </a:solidFill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EAF04E6C-7986-4C40-80C0-22A1B44FC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Speed: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573854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37B27DF-BBED-4448-B5F3-3576EEC23E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61"/>
          <a:stretch/>
        </p:blipFill>
        <p:spPr>
          <a:xfrm>
            <a:off x="1267619" y="811471"/>
            <a:ext cx="6832600" cy="4622281"/>
          </a:xfrm>
          <a:prstGeom prst="rect">
            <a:avLst/>
          </a:prstGeom>
        </p:spPr>
      </p:pic>
      <p:sp>
        <p:nvSpPr>
          <p:cNvPr id="5" name="Titel 1">
            <a:extLst>
              <a:ext uri="{FF2B5EF4-FFF2-40B4-BE49-F238E27FC236}">
                <a16:creationId xmlns:a16="http://schemas.microsoft.com/office/drawing/2014/main" id="{2CD8A95C-34D4-F846-8721-E12F6EC6D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8" y="394637"/>
            <a:ext cx="8079760" cy="84198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Memory:</a:t>
            </a:r>
            <a:endParaRPr lang="en-US" sz="3200" b="1" dirty="0">
              <a:solidFill>
                <a:srgbClr val="C00000"/>
              </a:solidFill>
              <a:latin typeface="Arial Black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8632359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000B77-5712-4D58-9083-F6A249F0B9F0}"/>
              </a:ext>
            </a:extLst>
          </p:cNvPr>
          <p:cNvSpPr txBox="1"/>
          <p:nvPr/>
        </p:nvSpPr>
        <p:spPr>
          <a:xfrm rot="287534">
            <a:off x="701712" y="2531175"/>
            <a:ext cx="7911925" cy="83099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>
                <a:solidFill>
                  <a:srgbClr val="525252"/>
                </a:solidFill>
                <a:latin typeface="Britannic Bold"/>
              </a:rPr>
              <a:t>Outlook</a:t>
            </a:r>
            <a:endParaRPr lang="en-US" sz="4800">
              <a:solidFill>
                <a:srgbClr val="52525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8717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9995">
        <p159:morph option="byObject"/>
      </p:transition>
    </mc:Choice>
    <mc:Fallback xmlns="">
      <p:transition spd="slow" advTm="29995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8D2A6D7B-7695-E746-B85D-688E56F81F40}"/>
              </a:ext>
            </a:extLst>
          </p:cNvPr>
          <p:cNvGrpSpPr/>
          <p:nvPr/>
        </p:nvGrpSpPr>
        <p:grpSpPr>
          <a:xfrm>
            <a:off x="3490224" y="1097280"/>
            <a:ext cx="2613660" cy="2092429"/>
            <a:chOff x="3490224" y="1097280"/>
            <a:chExt cx="2613660" cy="209242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C4AC5C7-E90C-204B-B117-86E8CADCE263}"/>
                </a:ext>
              </a:extLst>
            </p:cNvPr>
            <p:cNvSpPr/>
            <p:nvPr/>
          </p:nvSpPr>
          <p:spPr>
            <a:xfrm>
              <a:off x="3490224" y="1097280"/>
              <a:ext cx="2613660" cy="19477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Server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27D8F6-64D3-5D42-8DE0-6ABB6AA551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23177" y="1241954"/>
              <a:ext cx="1947755" cy="1947755"/>
            </a:xfrm>
            <a:prstGeom prst="rect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B2A3935A-BD25-1A40-B886-937FD8E51CA9}"/>
              </a:ext>
            </a:extLst>
          </p:cNvPr>
          <p:cNvSpPr/>
          <p:nvPr/>
        </p:nvSpPr>
        <p:spPr>
          <a:xfrm>
            <a:off x="3490224" y="3045035"/>
            <a:ext cx="2613660" cy="97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Execution Plans</a:t>
            </a:r>
            <a:br>
              <a:rPr lang="en-US" dirty="0"/>
            </a:br>
            <a:r>
              <a:rPr lang="en-US" dirty="0"/>
              <a:t>@defer</a:t>
            </a:r>
            <a:br>
              <a:rPr lang="en-US" dirty="0"/>
            </a:br>
            <a:r>
              <a:rPr lang="en-US" dirty="0"/>
              <a:t>@stream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083C8E5-B77E-B14D-8D4B-52E46B61A05E}"/>
              </a:ext>
            </a:extLst>
          </p:cNvPr>
          <p:cNvGrpSpPr/>
          <p:nvPr/>
        </p:nvGrpSpPr>
        <p:grpSpPr>
          <a:xfrm>
            <a:off x="6210565" y="1097280"/>
            <a:ext cx="2613660" cy="1947755"/>
            <a:chOff x="6210565" y="1097280"/>
            <a:chExt cx="2613660" cy="19477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A7F506F-B401-E845-8AA5-F2507A9502D9}"/>
                </a:ext>
              </a:extLst>
            </p:cNvPr>
            <p:cNvSpPr/>
            <p:nvPr/>
          </p:nvSpPr>
          <p:spPr>
            <a:xfrm>
              <a:off x="6210565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Developer Tooling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9D13D3-5519-4748-B7C2-9E0DD575D0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36837" y="1474363"/>
              <a:ext cx="2198834" cy="148293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8AD96F6-4BCB-4F43-B22A-0404D326EE17}"/>
              </a:ext>
            </a:extLst>
          </p:cNvPr>
          <p:cNvGrpSpPr/>
          <p:nvPr/>
        </p:nvGrpSpPr>
        <p:grpSpPr>
          <a:xfrm>
            <a:off x="543612" y="1097280"/>
            <a:ext cx="2613660" cy="2918460"/>
            <a:chOff x="543612" y="1097280"/>
            <a:chExt cx="2613660" cy="291846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D4FB611-E322-5441-AFA0-AAB29DC023A0}"/>
                </a:ext>
              </a:extLst>
            </p:cNvPr>
            <p:cNvSpPr/>
            <p:nvPr/>
          </p:nvSpPr>
          <p:spPr>
            <a:xfrm>
              <a:off x="543612" y="1097280"/>
              <a:ext cx="2613660" cy="194775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GraphQL Client</a:t>
              </a:r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3628E90-3544-194D-9DE5-5776AB3B440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8439" y="1339609"/>
              <a:ext cx="1752441" cy="1752441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2ECAE4F-33C8-A745-852E-99ED5E435652}"/>
                </a:ext>
              </a:extLst>
            </p:cNvPr>
            <p:cNvSpPr/>
            <p:nvPr/>
          </p:nvSpPr>
          <p:spPr>
            <a:xfrm>
              <a:off x="543612" y="3045035"/>
              <a:ext cx="2613660" cy="970705"/>
            </a:xfrm>
            <a:prstGeom prst="rect">
              <a:avLst/>
            </a:prstGeom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Supports </a:t>
              </a:r>
              <a:br>
                <a:rPr lang="en-US" dirty="0"/>
              </a:br>
              <a:r>
                <a:rPr lang="en-US" dirty="0" err="1"/>
                <a:t>Blazor</a:t>
              </a:r>
              <a:r>
                <a:rPr lang="en-US" dirty="0"/>
                <a:t> and Xamarin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5BA1D44-6FC6-7144-8391-C94470C1F0AE}"/>
              </a:ext>
            </a:extLst>
          </p:cNvPr>
          <p:cNvSpPr/>
          <p:nvPr/>
        </p:nvSpPr>
        <p:spPr>
          <a:xfrm>
            <a:off x="6210566" y="3042598"/>
            <a:ext cx="2613660" cy="97070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Schema Registry </a:t>
            </a:r>
            <a:br>
              <a:rPr lang="en-US" dirty="0"/>
            </a:br>
            <a:r>
              <a:rPr lang="en-US" dirty="0"/>
              <a:t>(Schema Change Tracking, Client Registry, CI Tools)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D499506-65B9-5A4C-A3AA-EDB9E23866C0}"/>
              </a:ext>
            </a:extLst>
          </p:cNvPr>
          <p:cNvSpPr/>
          <p:nvPr/>
        </p:nvSpPr>
        <p:spPr>
          <a:xfrm>
            <a:off x="543613" y="4821390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GraphQL Analytics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1F3B0A-47EE-8E48-9AEF-00D7645E7C6E}"/>
              </a:ext>
            </a:extLst>
          </p:cNvPr>
          <p:cNvSpPr/>
          <p:nvPr/>
        </p:nvSpPr>
        <p:spPr>
          <a:xfrm>
            <a:off x="543612" y="328983"/>
            <a:ext cx="8280613" cy="62484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GraphQL Gateway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D68D29-BD6C-144B-9AAA-3F7CE88E338A}"/>
              </a:ext>
            </a:extLst>
          </p:cNvPr>
          <p:cNvSpPr/>
          <p:nvPr/>
        </p:nvSpPr>
        <p:spPr>
          <a:xfrm>
            <a:off x="543612" y="5530739"/>
            <a:ext cx="8280613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Operations Manager </a:t>
            </a:r>
            <a:br>
              <a:rPr lang="en-US" dirty="0"/>
            </a:br>
            <a:r>
              <a:rPr lang="en-US" dirty="0"/>
              <a:t>(Execution Plan Store</a:t>
            </a:r>
            <a:r>
              <a:rPr lang="en-US"/>
              <a:t>, Query Whitelisting</a:t>
            </a:r>
            <a:r>
              <a:rPr lang="en-US" dirty="0"/>
              <a:t>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BBC96E-C30A-044A-A638-4EF7ED17439F}"/>
              </a:ext>
            </a:extLst>
          </p:cNvPr>
          <p:cNvSpPr/>
          <p:nvPr/>
        </p:nvSpPr>
        <p:spPr>
          <a:xfrm>
            <a:off x="543611" y="4108813"/>
            <a:ext cx="8280612" cy="62484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Automatic Database Mapping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1063DB-D87A-F34C-8551-8D55554D2F36}"/>
              </a:ext>
            </a:extLst>
          </p:cNvPr>
          <p:cNvSpPr/>
          <p:nvPr/>
        </p:nvSpPr>
        <p:spPr>
          <a:xfrm>
            <a:off x="543611" y="328983"/>
            <a:ext cx="70606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4B3EA8E-8346-F64E-A9EF-9EEA54A3A8AC}"/>
              </a:ext>
            </a:extLst>
          </p:cNvPr>
          <p:cNvSpPr/>
          <p:nvPr/>
        </p:nvSpPr>
        <p:spPr>
          <a:xfrm>
            <a:off x="543610" y="337820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V11 January 2020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503E088-8F13-1742-9799-A1A14A4ECC45}"/>
              </a:ext>
            </a:extLst>
          </p:cNvPr>
          <p:cNvSpPr/>
          <p:nvPr/>
        </p:nvSpPr>
        <p:spPr>
          <a:xfrm>
            <a:off x="543610" y="346657"/>
            <a:ext cx="1875609" cy="6248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V12 August 2020</a:t>
            </a:r>
          </a:p>
        </p:txBody>
      </p:sp>
    </p:spTree>
    <p:extLst>
      <p:ext uri="{BB962C8B-B14F-4D97-AF65-F5344CB8AC3E}">
        <p14:creationId xmlns:p14="http://schemas.microsoft.com/office/powerpoint/2010/main" val="265372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9" grpId="0" animBg="1"/>
      <p:bldP spid="19" grpId="1"/>
      <p:bldP spid="22" grpId="0"/>
      <p:bldP spid="22" grpId="1"/>
      <p:bldP spid="2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364394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C00000"/>
                </a:solidFill>
                <a:latin typeface="Arial Black"/>
                <a:cs typeface="Calibri Light"/>
              </a:rPr>
              <a:t>Where do you find us?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5B9310-E3C0-7240-A230-98C03D942E2B}"/>
              </a:ext>
            </a:extLst>
          </p:cNvPr>
          <p:cNvSpPr/>
          <p:nvPr/>
        </p:nvSpPr>
        <p:spPr>
          <a:xfrm>
            <a:off x="1288928" y="4722350"/>
            <a:ext cx="362163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https://github.com/ChilliCream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48422AB-412B-EA4C-A427-EF67B7D8DDF8}"/>
              </a:ext>
            </a:extLst>
          </p:cNvPr>
          <p:cNvSpPr/>
          <p:nvPr/>
        </p:nvSpPr>
        <p:spPr>
          <a:xfrm>
            <a:off x="852150" y="1556984"/>
            <a:ext cx="33904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2">
                    <a:lumMod val="75000"/>
                  </a:schemeClr>
                </a:solidFill>
                <a:latin typeface="Arial Black" panose="020B0A04020102020204" pitchFamily="34" charset="0"/>
              </a:rPr>
              <a:t>https://chillicream.com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83A8BA9-B4AC-F94F-AB2D-BE8F90654C05}"/>
              </a:ext>
            </a:extLst>
          </p:cNvPr>
          <p:cNvSpPr/>
          <p:nvPr/>
        </p:nvSpPr>
        <p:spPr>
          <a:xfrm>
            <a:off x="4242565" y="586951"/>
            <a:ext cx="4572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>
                <a:solidFill>
                  <a:schemeClr val="accent1">
                    <a:lumMod val="75000"/>
                  </a:schemeClr>
                </a:solidFill>
                <a:latin typeface="Arial Black" panose="020B0A04020102020204" pitchFamily="34" charset="0"/>
              </a:rPr>
              <a:t>https://hotchocolate.io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8D2D25-B2B6-4F21-89C4-3E93778B3950}"/>
              </a:ext>
            </a:extLst>
          </p:cNvPr>
          <p:cNvSpPr/>
          <p:nvPr/>
        </p:nvSpPr>
        <p:spPr>
          <a:xfrm>
            <a:off x="3641214" y="3722785"/>
            <a:ext cx="45820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accent4">
                    <a:lumMod val="75000"/>
                  </a:schemeClr>
                </a:solidFill>
                <a:latin typeface="Arial Black" panose="020B0A04020102020204" pitchFamily="34" charset="0"/>
              </a:rPr>
              <a:t>https://twitter.com/Chilli_Cream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F9565-2960-6341-9F1D-B7967F0162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8221" y="4425608"/>
            <a:ext cx="1819617" cy="181961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AF8834B-CB31-124C-973B-FE80007AB61B}"/>
              </a:ext>
            </a:extLst>
          </p:cNvPr>
          <p:cNvSpPr/>
          <p:nvPr/>
        </p:nvSpPr>
        <p:spPr>
          <a:xfrm>
            <a:off x="3183501" y="1984916"/>
            <a:ext cx="50846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https://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github.com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</a:t>
            </a:r>
            <a:r>
              <a:rPr lang="en-US" sz="1600" dirty="0" err="1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ChilliCream</a:t>
            </a:r>
            <a:r>
              <a:rPr lang="en-US" sz="1600" dirty="0">
                <a:solidFill>
                  <a:schemeClr val="accent6">
                    <a:lumMod val="75000"/>
                  </a:schemeClr>
                </a:solidFill>
                <a:latin typeface="Arial Black" panose="020B0A04020102020204" pitchFamily="34" charset="0"/>
              </a:rPr>
              <a:t>/DotNext2019</a:t>
            </a:r>
          </a:p>
        </p:txBody>
      </p:sp>
    </p:spTree>
    <p:extLst>
      <p:ext uri="{BB962C8B-B14F-4D97-AF65-F5344CB8AC3E}">
        <p14:creationId xmlns:p14="http://schemas.microsoft.com/office/powerpoint/2010/main" val="7420701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491">
        <p159:morph option="byObject"/>
      </p:transition>
    </mc:Choice>
    <mc:Fallback xmlns="">
      <p:transition spd="slow" advTm="34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7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EACE4553-B3A1-454E-BE33-759A830396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77" r="14683"/>
          <a:stretch/>
        </p:blipFill>
        <p:spPr>
          <a:xfrm rot="60000">
            <a:off x="2492662" y="778004"/>
            <a:ext cx="4308988" cy="340309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Titel 1">
            <a:extLst>
              <a:ext uri="{FF2B5EF4-FFF2-40B4-BE49-F238E27FC236}">
                <a16:creationId xmlns:a16="http://schemas.microsoft.com/office/drawing/2014/main" id="{ACC540FB-F8F4-8549-BCE5-5339F5D96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41689" y="4847817"/>
            <a:ext cx="4846121" cy="964193"/>
          </a:xfrm>
          <a:noFill/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3A3838"/>
                </a:solidFill>
                <a:latin typeface="Arial Black"/>
              </a:rPr>
              <a:t>Who is this for?</a:t>
            </a:r>
            <a:endParaRPr lang="en-US" sz="4000">
              <a:solidFill>
                <a:srgbClr val="3A3838"/>
              </a:solidFill>
              <a:latin typeface="Arial Black"/>
              <a:cs typeface="Calibri Light"/>
            </a:endParaRPr>
          </a:p>
        </p:txBody>
      </p:sp>
      <p:sp>
        <p:nvSpPr>
          <p:cNvPr id="6" name="Titel 1">
            <a:extLst>
              <a:ext uri="{FF2B5EF4-FFF2-40B4-BE49-F238E27FC236}">
                <a16:creationId xmlns:a16="http://schemas.microsoft.com/office/drawing/2014/main" id="{5D46695F-D705-48AF-9E4F-6885B94AEF8A}"/>
              </a:ext>
            </a:extLst>
          </p:cNvPr>
          <p:cNvSpPr txBox="1">
            <a:spLocks/>
          </p:cNvSpPr>
          <p:nvPr/>
        </p:nvSpPr>
        <p:spPr>
          <a:xfrm>
            <a:off x="2313160" y="4819983"/>
            <a:ext cx="4846121" cy="96419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l" defTabSz="83265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7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>
                <a:solidFill>
                  <a:srgbClr val="FFFFFF"/>
                </a:solidFill>
                <a:latin typeface="Arial Black"/>
              </a:rPr>
              <a:t>Who is this for?</a:t>
            </a:r>
            <a:endParaRPr lang="en-US" sz="4000">
              <a:solidFill>
                <a:srgbClr val="FFFFFF"/>
              </a:solidFill>
              <a:latin typeface="Arial Black"/>
              <a:cs typeface="Calibri Light"/>
            </a:endParaRPr>
          </a:p>
        </p:txBody>
      </p:sp>
      <p:cxnSp>
        <p:nvCxnSpPr>
          <p:cNvPr id="3" name="Connector: Curved 2">
            <a:extLst>
              <a:ext uri="{FF2B5EF4-FFF2-40B4-BE49-F238E27FC236}">
                <a16:creationId xmlns:a16="http://schemas.microsoft.com/office/drawing/2014/main" id="{C76CA36C-B0FD-4DF4-9110-2F9DC3D1C38A}"/>
              </a:ext>
            </a:extLst>
          </p:cNvPr>
          <p:cNvCxnSpPr/>
          <p:nvPr/>
        </p:nvCxnSpPr>
        <p:spPr>
          <a:xfrm flipV="1">
            <a:off x="466613" y="1969169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or: Curved 8">
            <a:extLst>
              <a:ext uri="{FF2B5EF4-FFF2-40B4-BE49-F238E27FC236}">
                <a16:creationId xmlns:a16="http://schemas.microsoft.com/office/drawing/2014/main" id="{CB9C5815-C4F9-4702-AF02-F270F887E68B}"/>
              </a:ext>
            </a:extLst>
          </p:cNvPr>
          <p:cNvCxnSpPr>
            <a:cxnSpLocks/>
          </p:cNvCxnSpPr>
          <p:nvPr/>
        </p:nvCxnSpPr>
        <p:spPr>
          <a:xfrm flipV="1">
            <a:off x="1320835" y="32936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Curved 9">
            <a:extLst>
              <a:ext uri="{FF2B5EF4-FFF2-40B4-BE49-F238E27FC236}">
                <a16:creationId xmlns:a16="http://schemas.microsoft.com/office/drawing/2014/main" id="{4F12DDB3-605C-4702-9DA8-1888D2129DB3}"/>
              </a:ext>
            </a:extLst>
          </p:cNvPr>
          <p:cNvCxnSpPr>
            <a:cxnSpLocks/>
          </p:cNvCxnSpPr>
          <p:nvPr/>
        </p:nvCxnSpPr>
        <p:spPr>
          <a:xfrm flipV="1">
            <a:off x="1320834" y="31818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Curved 10">
            <a:extLst>
              <a:ext uri="{FF2B5EF4-FFF2-40B4-BE49-F238E27FC236}">
                <a16:creationId xmlns:a16="http://schemas.microsoft.com/office/drawing/2014/main" id="{88782292-C906-4220-9A43-164825F49D59}"/>
              </a:ext>
            </a:extLst>
          </p:cNvPr>
          <p:cNvCxnSpPr>
            <a:cxnSpLocks/>
          </p:cNvCxnSpPr>
          <p:nvPr/>
        </p:nvCxnSpPr>
        <p:spPr>
          <a:xfrm flipV="1">
            <a:off x="466612" y="4630987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or: Curved 11">
            <a:extLst>
              <a:ext uri="{FF2B5EF4-FFF2-40B4-BE49-F238E27FC236}">
                <a16:creationId xmlns:a16="http://schemas.microsoft.com/office/drawing/2014/main" id="{03FE3A8B-4810-4C41-A8DB-A6C373DA0EF5}"/>
              </a:ext>
            </a:extLst>
          </p:cNvPr>
          <p:cNvCxnSpPr>
            <a:cxnSpLocks/>
          </p:cNvCxnSpPr>
          <p:nvPr/>
        </p:nvCxnSpPr>
        <p:spPr>
          <a:xfrm flipV="1">
            <a:off x="1320833" y="5584358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or: Curved 12">
            <a:extLst>
              <a:ext uri="{FF2B5EF4-FFF2-40B4-BE49-F238E27FC236}">
                <a16:creationId xmlns:a16="http://schemas.microsoft.com/office/drawing/2014/main" id="{F5958F9A-44A1-4A79-B0C8-445FE3D8F467}"/>
              </a:ext>
            </a:extLst>
          </p:cNvPr>
          <p:cNvCxnSpPr>
            <a:cxnSpLocks/>
          </p:cNvCxnSpPr>
          <p:nvPr/>
        </p:nvCxnSpPr>
        <p:spPr>
          <a:xfrm flipV="1">
            <a:off x="7475813" y="187764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FC667CE4-574F-4BFC-83DE-150A6FDC1DC5}"/>
              </a:ext>
            </a:extLst>
          </p:cNvPr>
          <p:cNvCxnSpPr>
            <a:cxnSpLocks/>
          </p:cNvCxnSpPr>
          <p:nvPr/>
        </p:nvCxnSpPr>
        <p:spPr>
          <a:xfrm flipV="1">
            <a:off x="7475812" y="4539462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Curved 14">
            <a:extLst>
              <a:ext uri="{FF2B5EF4-FFF2-40B4-BE49-F238E27FC236}">
                <a16:creationId xmlns:a16="http://schemas.microsoft.com/office/drawing/2014/main" id="{33520930-8333-4E17-9FAB-0A3E2DFE1789}"/>
              </a:ext>
            </a:extLst>
          </p:cNvPr>
          <p:cNvCxnSpPr>
            <a:cxnSpLocks/>
          </p:cNvCxnSpPr>
          <p:nvPr/>
        </p:nvCxnSpPr>
        <p:spPr>
          <a:xfrm flipV="1">
            <a:off x="8589352" y="230214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A1175496-180A-4A11-AFC5-F381B7BC225E}"/>
              </a:ext>
            </a:extLst>
          </p:cNvPr>
          <p:cNvCxnSpPr>
            <a:cxnSpLocks/>
          </p:cNvCxnSpPr>
          <p:nvPr/>
        </p:nvCxnSpPr>
        <p:spPr>
          <a:xfrm flipV="1">
            <a:off x="8589351" y="30827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Curved 16">
            <a:extLst>
              <a:ext uri="{FF2B5EF4-FFF2-40B4-BE49-F238E27FC236}">
                <a16:creationId xmlns:a16="http://schemas.microsoft.com/office/drawing/2014/main" id="{34C937E6-783E-45BC-8FE2-C9AC45099887}"/>
              </a:ext>
            </a:extLst>
          </p:cNvPr>
          <p:cNvCxnSpPr>
            <a:cxnSpLocks/>
          </p:cNvCxnSpPr>
          <p:nvPr/>
        </p:nvCxnSpPr>
        <p:spPr>
          <a:xfrm flipV="1">
            <a:off x="8589350" y="5485206"/>
            <a:ext cx="471586" cy="414045"/>
          </a:xfrm>
          <a:prstGeom prst="curvedConnector3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749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5998">
        <p159:morph option="byObject"/>
      </p:transition>
    </mc:Choice>
    <mc:Fallback xmlns="">
      <p:transition spd="slow" advTm="35998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">
            <a:extLst>
              <a:ext uri="{FF2B5EF4-FFF2-40B4-BE49-F238E27FC236}">
                <a16:creationId xmlns:a16="http://schemas.microsoft.com/office/drawing/2014/main" id="{023BB5C4-1F0D-434D-ABCA-EFC29C0E2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39" y="2640515"/>
            <a:ext cx="8079760" cy="96419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solidFill>
                  <a:srgbClr val="C00000"/>
                </a:solidFill>
                <a:latin typeface="Arial Black"/>
                <a:cs typeface="Calibri Ligh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5505531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3057">
        <p159:morph option="byObject"/>
      </p:transition>
    </mc:Choice>
    <mc:Fallback xmlns="">
      <p:transition spd="slow" advTm="3057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AAA12C-9D42-4F69-AE7F-5798C9EAB2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193" y="1297652"/>
            <a:ext cx="3644323" cy="3644323"/>
          </a:xfrm>
          <a:prstGeom prst="rect">
            <a:avLst/>
          </a:prstGeom>
        </p:spPr>
      </p:pic>
      <p:cxnSp>
        <p:nvCxnSpPr>
          <p:cNvPr id="10" name="Straight Connector 12">
            <a:extLst>
              <a:ext uri="{FF2B5EF4-FFF2-40B4-BE49-F238E27FC236}">
                <a16:creationId xmlns:a16="http://schemas.microsoft.com/office/drawing/2014/main" id="{4D56677B-C0B7-4DAC-ACAD-8054FF1B59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3918" y="1433257"/>
            <a:ext cx="0" cy="3378711"/>
          </a:xfrm>
          <a:prstGeom prst="line">
            <a:avLst/>
          </a:prstGeom>
          <a:ln w="19050">
            <a:solidFill>
              <a:srgbClr val="FF00B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2" descr="A picture containing object, clock&#10;&#10;Description generated with high confidence">
            <a:extLst>
              <a:ext uri="{FF2B5EF4-FFF2-40B4-BE49-F238E27FC236}">
                <a16:creationId xmlns:a16="http://schemas.microsoft.com/office/drawing/2014/main" id="{707FFEB1-0B09-4D16-B193-CB791A0CD4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3887" y="1303406"/>
            <a:ext cx="3632815" cy="363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361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629">
        <p159:morph option="byObject"/>
      </p:transition>
    </mc:Choice>
    <mc:Fallback xmlns="">
      <p:transition spd="slow" advTm="22629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A9F9EA3-E08A-5D47-AAEC-46D4CAC842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88"/>
          <a:stretch/>
        </p:blipFill>
        <p:spPr>
          <a:xfrm>
            <a:off x="140914" y="1469464"/>
            <a:ext cx="4315136" cy="33099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8C25453-1A34-0743-82E2-A4F9B570296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3936"/>
          <a:stretch/>
        </p:blipFill>
        <p:spPr>
          <a:xfrm>
            <a:off x="4911790" y="1473157"/>
            <a:ext cx="4315136" cy="3306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92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64">
        <p159:morph option="byObject"/>
      </p:transition>
    </mc:Choice>
    <mc:Fallback xmlns="">
      <p:transition spd="slow" advTm="26664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52C8BD-1015-2C4B-A5E1-494EB34063E1}"/>
              </a:ext>
            </a:extLst>
          </p:cNvPr>
          <p:cNvSpPr/>
          <p:nvPr/>
        </p:nvSpPr>
        <p:spPr>
          <a:xfrm>
            <a:off x="2371059" y="1430048"/>
            <a:ext cx="4661711" cy="329320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wrap="square" anchor="t">
            <a:spAutoFit/>
          </a:bodyPr>
          <a:lstStyle/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GET</a:t>
            </a:r>
            <a:br>
              <a:rPr lang="en-US" sz="1600">
                <a:solidFill>
                  <a:srgbClr val="C00000"/>
                </a:solidFill>
                <a:latin typeface="Consolas"/>
              </a:rPr>
            </a:br>
            <a:r>
              <a:rPr lang="en-US" sz="1600">
                <a:solidFill>
                  <a:srgbClr val="C00000"/>
                </a:solidFill>
                <a:latin typeface="Consolas"/>
              </a:rPr>
              <a:t>https://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webservices.amazon.com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onca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/xml?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AWSECommerceService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AWSAccessKeyId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=mY-Sup3r-s3cr3!-k3y&amp;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AssociateTag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=12345&amp;  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Operation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ItemLookup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ItemId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=0316067938&amp;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ResponseGroup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=Reviews&amp;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TruncateReviewsAt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=256&amp;</a:t>
            </a:r>
          </a:p>
          <a:p>
            <a:r>
              <a:rPr lang="en-US" sz="1600" b="1" err="1">
                <a:solidFill>
                  <a:srgbClr val="C00000"/>
                </a:solidFill>
                <a:latin typeface="Consolas"/>
              </a:rPr>
              <a:t>IncludeReviewsSummary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=False&amp;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Version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=2013-08-01&amp;</a:t>
            </a: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Timestamp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</a:t>
            </a:r>
            <a:r>
              <a:rPr lang="en-US" sz="1600" err="1">
                <a:solidFill>
                  <a:srgbClr val="C00000"/>
                </a:solidFill>
                <a:latin typeface="Consolas"/>
              </a:rPr>
              <a:t>YYYY-MM-DDThh:mm:ssZ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]&amp;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  <a:p>
            <a:r>
              <a:rPr lang="en-US" sz="1600" b="1">
                <a:solidFill>
                  <a:srgbClr val="C00000"/>
                </a:solidFill>
                <a:latin typeface="Consolas"/>
              </a:rPr>
              <a:t>Signature</a:t>
            </a:r>
            <a:r>
              <a:rPr lang="en-US" sz="1600">
                <a:solidFill>
                  <a:srgbClr val="C00000"/>
                </a:solidFill>
                <a:latin typeface="Consolas"/>
              </a:rPr>
              <a:t>=[Request Signature]</a:t>
            </a:r>
            <a:endParaRPr lang="en-US">
              <a:solidFill>
                <a:srgbClr val="000000"/>
              </a:solidFill>
              <a:latin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7625463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80991">
        <p159:morph option="byObject"/>
      </p:transition>
    </mc:Choice>
    <mc:Fallback xmlns="">
      <p:transition spd="slow" advTm="80991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10DEE9A-079C-F946-8285-B64C19DC53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521" y="-3490316"/>
            <a:ext cx="9682613" cy="1411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36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0247">
        <p159:morph option="byObject"/>
      </p:transition>
    </mc:Choice>
    <mc:Fallback xmlns="">
      <p:transition spd="slow" advTm="10247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29.8|7.3|6.5|8.1|5.6|8.4"/>
</p:tagLst>
</file>

<file path=ppt/theme/theme1.xml><?xml version="1.0" encoding="utf-8"?>
<a:theme xmlns:a="http://schemas.openxmlformats.org/drawingml/2006/main" name="Office">
  <a:themeElements>
    <a:clrScheme name="Office-Design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Desig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wissLife">
    <a:dk1>
      <a:srgbClr val="000000"/>
    </a:dk1>
    <a:lt1>
      <a:srgbClr val="FFFFFF"/>
    </a:lt1>
    <a:dk2>
      <a:srgbClr val="A11C36"/>
    </a:dk2>
    <a:lt2>
      <a:srgbClr val="D82034"/>
    </a:lt2>
    <a:accent1>
      <a:srgbClr val="A11C36"/>
    </a:accent1>
    <a:accent2>
      <a:srgbClr val="D08E9B"/>
    </a:accent2>
    <a:accent3>
      <a:srgbClr val="808080"/>
    </a:accent3>
    <a:accent4>
      <a:srgbClr val="C0C0C0"/>
    </a:accent4>
    <a:accent5>
      <a:srgbClr val="6D1874"/>
    </a:accent5>
    <a:accent6>
      <a:srgbClr val="B68CBA"/>
    </a:accent6>
    <a:hlink>
      <a:srgbClr val="D82034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A8E62CFA4032B4082F7C3B1412CF7B4" ma:contentTypeVersion="4" ma:contentTypeDescription="Create a new document." ma:contentTypeScope="" ma:versionID="8b0ccd97e35eddbbae6818dc20375dfe">
  <xsd:schema xmlns:xsd="http://www.w3.org/2001/XMLSchema" xmlns:xs="http://www.w3.org/2001/XMLSchema" xmlns:p="http://schemas.microsoft.com/office/2006/metadata/properties" xmlns:ns2="8becea69-6822-4d23-a69f-64ce5537e756" xmlns:ns3="e50cb4fc-1610-4e42-b11f-d824cbefc2c0" targetNamespace="http://schemas.microsoft.com/office/2006/metadata/properties" ma:root="true" ma:fieldsID="0dfbcffa997f1bd066aff775bfd5f62e" ns2:_="" ns3:_="">
    <xsd:import namespace="8becea69-6822-4d23-a69f-64ce5537e756"/>
    <xsd:import namespace="e50cb4fc-1610-4e42-b11f-d824cbefc2c0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ecea69-6822-4d23-a69f-64ce5537e75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cb4fc-1610-4e42-b11f-d824cbefc2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27BBB2D-529C-42F1-BCC5-ED2FEC8D811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D2000BA-0010-4A21-B543-F14E4E7EF9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ecea69-6822-4d23-a69f-64ce5537e756"/>
    <ds:schemaRef ds:uri="e50cb4fc-1610-4e42-b11f-d824cbefc2c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447A550-9E9B-40A4-842E-1A99AA5C87B7}">
  <ds:schemaRefs>
    <ds:schemaRef ds:uri="http://schemas.openxmlformats.org/package/2006/metadata/core-properties"/>
    <ds:schemaRef ds:uri="http://purl.org/dc/dcmitype/"/>
    <ds:schemaRef ds:uri="e50cb4fc-1610-4e42-b11f-d824cbefc2c0"/>
    <ds:schemaRef ds:uri="8becea69-6822-4d23-a69f-64ce5537e756"/>
    <ds:schemaRef ds:uri="http://purl.org/dc/elements/1.1/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759</TotalTime>
  <Words>492</Words>
  <Application>Microsoft Macintosh PowerPoint</Application>
  <PresentationFormat>Custom</PresentationFormat>
  <Paragraphs>146</Paragraphs>
  <Slides>35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Arial Black</vt:lpstr>
      <vt:lpstr>Britannic Bold</vt:lpstr>
      <vt:lpstr>Calibri</vt:lpstr>
      <vt:lpstr>Calibri Light</vt:lpstr>
      <vt:lpstr>Consolas</vt:lpstr>
      <vt:lpstr>Cooper Black</vt:lpstr>
      <vt:lpstr>Franklin Gothic Heavy</vt:lpstr>
      <vt:lpstr>Office</vt:lpstr>
      <vt:lpstr>PowerPoint Presentation</vt:lpstr>
      <vt:lpstr>PowerPoint Presentation</vt:lpstr>
      <vt:lpstr>Who are we?</vt:lpstr>
      <vt:lpstr>Who is this for?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GraphQL?</vt:lpstr>
      <vt:lpstr>GraphQL</vt:lpstr>
      <vt:lpstr>Demo</vt:lpstr>
      <vt:lpstr>PowerPoint Presentation</vt:lpstr>
      <vt:lpstr>Demo</vt:lpstr>
      <vt:lpstr>What GraphQL is not:</vt:lpstr>
      <vt:lpstr>Challenges with GraphQL:</vt:lpstr>
      <vt:lpstr>PowerPoint Presentation</vt:lpstr>
      <vt:lpstr>PowerPoint Presentation</vt:lpstr>
      <vt:lpstr>PowerPoint Presentation</vt:lpstr>
      <vt:lpstr>PowerPoint Presentation</vt:lpstr>
      <vt:lpstr>Demo</vt:lpstr>
      <vt:lpstr>PowerPoint Presentation</vt:lpstr>
      <vt:lpstr>High Bandwidth Usage</vt:lpstr>
      <vt:lpstr>Unrestricted Query Execution</vt:lpstr>
      <vt:lpstr>Low Bandwidth Usage</vt:lpstr>
      <vt:lpstr>Restricted Query Execution</vt:lpstr>
      <vt:lpstr>Demo</vt:lpstr>
      <vt:lpstr>Conclusion:</vt:lpstr>
      <vt:lpstr>Building a GraphQL Server</vt:lpstr>
      <vt:lpstr>Speed:</vt:lpstr>
      <vt:lpstr>Memory:</vt:lpstr>
      <vt:lpstr>PowerPoint Presentation</vt:lpstr>
      <vt:lpstr>PowerPoint Presentation</vt:lpstr>
      <vt:lpstr>Where do you find us?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Staib</dc:creator>
  <cp:lastModifiedBy>Michael Staib</cp:lastModifiedBy>
  <cp:revision>29</cp:revision>
  <dcterms:created xsi:type="dcterms:W3CDTF">2019-10-09T09:22:13Z</dcterms:created>
  <dcterms:modified xsi:type="dcterms:W3CDTF">2019-11-14T17:28:29Z</dcterms:modified>
</cp:coreProperties>
</file>